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90" r:id="rId5"/>
    <p:sldId id="259" r:id="rId6"/>
    <p:sldId id="285" r:id="rId7"/>
    <p:sldId id="296" r:id="rId8"/>
    <p:sldId id="266" r:id="rId9"/>
    <p:sldId id="260" r:id="rId10"/>
    <p:sldId id="343" r:id="rId11"/>
    <p:sldId id="347" r:id="rId12"/>
    <p:sldId id="350" r:id="rId13"/>
    <p:sldId id="345" r:id="rId14"/>
    <p:sldId id="334" r:id="rId15"/>
    <p:sldId id="329" r:id="rId16"/>
    <p:sldId id="358" r:id="rId17"/>
    <p:sldId id="327" r:id="rId18"/>
    <p:sldId id="298" r:id="rId19"/>
    <p:sldId id="355" r:id="rId20"/>
    <p:sldId id="362" r:id="rId21"/>
    <p:sldId id="356" r:id="rId22"/>
    <p:sldId id="357" r:id="rId23"/>
    <p:sldId id="360" r:id="rId24"/>
    <p:sldId id="363" r:id="rId25"/>
    <p:sldId id="361" r:id="rId26"/>
    <p:sldId id="267" r:id="rId27"/>
  </p:sldIdLst>
  <p:sldSz cx="24384000" cy="13716000"/>
  <p:notesSz cx="6858000" cy="9144000"/>
  <p:embeddedFontLst>
    <p:embeddedFont>
      <p:font typeface="프리젠테이션 7 Bold" pitchFamily="2" charset="-127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넥슨Lv2고딕 Bold" panose="00000800000000000000" pitchFamily="2" charset="-127"/>
      <p:bold r:id="rId34"/>
    </p:embeddedFont>
    <p:embeddedFont>
      <p:font typeface="넥슨Lv2고딕 Medium" panose="00000600000000000000" pitchFamily="2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프리젠테이션 3 Light" pitchFamily="2" charset="-127"/>
      <p:regular r:id="rId38"/>
    </p:embeddedFont>
    <p:embeddedFont>
      <p:font typeface="프리젠테이션 4 Regular" pitchFamily="2" charset="-127"/>
      <p:regular r:id="rId39"/>
    </p:embeddedFont>
    <p:embeddedFont>
      <p:font typeface="프리젠테이션 5 Medium" pitchFamily="2" charset="-127"/>
      <p:regular r:id="rId40"/>
    </p:embeddedFont>
    <p:embeddedFont>
      <p:font typeface="프리젠테이션 6 SemiBold" pitchFamily="2" charset="-127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새롬 임" initials="새임" lastIdx="1" clrIdx="0">
    <p:extLst>
      <p:ext uri="{19B8F6BF-5375-455C-9EA6-DF929625EA0E}">
        <p15:presenceInfo xmlns:p15="http://schemas.microsoft.com/office/powerpoint/2012/main" userId="86ce26321b39eb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690"/>
    <a:srgbClr val="344252"/>
    <a:srgbClr val="F8F8F8"/>
    <a:srgbClr val="F2F2F2"/>
    <a:srgbClr val="C0504D"/>
    <a:srgbClr val="838EA9"/>
    <a:srgbClr val="323232"/>
    <a:srgbClr val="4E5A68"/>
    <a:srgbClr val="3132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3" autoAdjust="0"/>
    <p:restoredTop sz="93817" autoAdjust="0"/>
  </p:normalViewPr>
  <p:slideViewPr>
    <p:cSldViewPr>
      <p:cViewPr>
        <p:scale>
          <a:sx n="50" d="100"/>
          <a:sy n="50" d="100"/>
        </p:scale>
        <p:origin x="1206" y="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119006578621145E-2"/>
          <c:y val="0.10138429775328925"/>
          <c:w val="0.94360121920243845"/>
          <c:h val="0.788536141797913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해외여행 대비 국내여행 지불 의향 분포(단위 %)</c:v>
                </c:pt>
              </c:strCache>
            </c:strRef>
          </c:tx>
          <c:spPr>
            <a:solidFill>
              <a:schemeClr val="accent1">
                <a:alpha val="63000"/>
              </a:schemeClr>
            </a:solidFill>
          </c:spPr>
          <c:invertIfNegative val="0"/>
          <c:dLbls>
            <c:numFmt formatCode="#,##0_);[Red]\(#,##0\)" sourceLinked="0"/>
            <c:spPr>
              <a:noFill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30%</c:v>
                </c:pt>
                <c:pt idx="1">
                  <c:v>40%</c:v>
                </c:pt>
                <c:pt idx="2">
                  <c:v>50%</c:v>
                </c:pt>
                <c:pt idx="3">
                  <c:v>60%</c:v>
                </c:pt>
                <c:pt idx="4">
                  <c:v>70%</c:v>
                </c:pt>
                <c:pt idx="5">
                  <c:v>90%</c:v>
                </c:pt>
                <c:pt idx="6">
                  <c:v>해외와 동일</c:v>
                </c:pt>
                <c:pt idx="7">
                  <c:v>해외보다 더 지출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16.100000000000001</c:v>
                </c:pt>
                <c:pt idx="1">
                  <c:v>9.6999999999999993</c:v>
                </c:pt>
                <c:pt idx="2">
                  <c:v>28.8</c:v>
                </c:pt>
                <c:pt idx="3">
                  <c:v>11.4</c:v>
                </c:pt>
                <c:pt idx="4">
                  <c:v>11.8</c:v>
                </c:pt>
                <c:pt idx="5">
                  <c:v>2.9</c:v>
                </c:pt>
                <c:pt idx="6">
                  <c:v>18.399999999999999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9-4683-BEB2-9CBA26E9BD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35085056"/>
        <c:axId val="135480832"/>
      </c:barChart>
      <c:catAx>
        <c:axId val="135085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35480832"/>
        <c:crosses val="autoZero"/>
        <c:auto val="1"/>
        <c:lblAlgn val="ctr"/>
        <c:lblOffset val="100"/>
        <c:noMultiLvlLbl val="0"/>
      </c:catAx>
      <c:valAx>
        <c:axId val="135480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50850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83236594425824"/>
          <c:y val="0"/>
          <c:w val="0.4726081245084231"/>
          <c:h val="5.3789141182933528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95299451204964"/>
          <c:y val="5.7018002990912225E-2"/>
          <c:w val="0.77368356932662508"/>
          <c:h val="0.80382115185002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국내여행에 대한 불만사항</c:v>
                </c:pt>
              </c:strCache>
            </c:strRef>
          </c:tx>
          <c:spPr>
            <a:solidFill>
              <a:schemeClr val="accent1">
                <a:alpha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숙박시설의 가격</c:v>
                </c:pt>
                <c:pt idx="1">
                  <c:v>식음료의 가격</c:v>
                </c:pt>
                <c:pt idx="2">
                  <c:v>관광지의 다양성과 볼거리 부족</c:v>
                </c:pt>
                <c:pt idx="3">
                  <c:v>관광지의 과도한 상업화</c:v>
                </c:pt>
                <c:pt idx="4">
                  <c:v>투어상품의 가격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69.099999999999994</c:v>
                </c:pt>
                <c:pt idx="1">
                  <c:v>41.1</c:v>
                </c:pt>
                <c:pt idx="2">
                  <c:v>33.1</c:v>
                </c:pt>
                <c:pt idx="3">
                  <c:v>27.3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B-44F2-BAE5-61C02D2DAF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7758336"/>
        <c:axId val="217765376"/>
      </c:barChart>
      <c:catAx>
        <c:axId val="217758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217765376"/>
        <c:crosses val="autoZero"/>
        <c:auto val="1"/>
        <c:lblAlgn val="ctr"/>
        <c:lblOffset val="100"/>
        <c:noMultiLvlLbl val="0"/>
      </c:catAx>
      <c:valAx>
        <c:axId val="21776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177583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969245206188108"/>
          <c:y val="0.11787480723413128"/>
          <c:w val="0.32506108499027547"/>
          <c:h val="3.6957652264172705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 dirty="0">
                <a:latin typeface="프리젠테이션 6 SemiBold" pitchFamily="2" charset="-127"/>
                <a:ea typeface="프리젠테이션 6 SemiBold" pitchFamily="2" charset="-127"/>
              </a:rPr>
              <a:t>여행 정보 획득 경로</a:t>
            </a:r>
            <a:r>
              <a:rPr lang="en-US" sz="3200" dirty="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 dirty="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여행 정보 획득 경로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99-4993-AFC2-6F4D26338F81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99-4993-AFC2-6F4D26338F8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99-4993-AFC2-6F4D26338F81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99-4993-AFC2-6F4D26338F81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99-4993-AFC2-6F4D26338F81}"/>
              </c:ext>
            </c:extLst>
          </c:dPt>
          <c:dPt>
            <c:idx val="5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D99-4993-AFC2-6F4D26338F81}"/>
              </c:ext>
            </c:extLst>
          </c:dPt>
          <c:dPt>
            <c:idx val="6"/>
            <c:bubble3D val="0"/>
            <c:spPr>
              <a:solidFill>
                <a:schemeClr val="accent1">
                  <a:tint val="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D99-4993-AFC2-6F4D26338F81}"/>
              </c:ext>
            </c:extLst>
          </c:dPt>
          <c:dPt>
            <c:idx val="7"/>
            <c:bubble3D val="0"/>
            <c:spPr>
              <a:solidFill>
                <a:schemeClr val="accent1">
                  <a:tint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D99-4993-AFC2-6F4D26338F81}"/>
              </c:ext>
            </c:extLst>
          </c:dPt>
          <c:dPt>
            <c:idx val="8"/>
            <c:bubble3D val="0"/>
            <c:spPr>
              <a:solidFill>
                <a:schemeClr val="accent1">
                  <a:tint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D99-4993-AFC2-6F4D26338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과거 방문 경험</c:v>
                </c:pt>
                <c:pt idx="1">
                  <c:v>주변인</c:v>
                </c:pt>
                <c:pt idx="2">
                  <c:v>인터넷 사이트/모바일 앱</c:v>
                </c:pt>
                <c:pt idx="3">
                  <c:v>정보 없이 방문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35.4</c:v>
                </c:pt>
                <c:pt idx="1">
                  <c:v>26.3</c:v>
                </c:pt>
                <c:pt idx="2">
                  <c:v>15.8</c:v>
                </c:pt>
                <c:pt idx="3">
                  <c:v>13.2</c:v>
                </c:pt>
                <c:pt idx="4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D99-4993-AFC2-6F4D26338F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4790651168603933E-3"/>
          <c:y val="0.31405066951376842"/>
          <c:w val="0.27309513182887146"/>
          <c:h val="0.4538662751901775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>
                <a:latin typeface="프리젠테이션 6 SemiBold" pitchFamily="2" charset="-127"/>
                <a:ea typeface="프리젠테이션 6 SemiBold" pitchFamily="2" charset="-127"/>
              </a:rPr>
              <a:t>참고한 인터넷 사이트</a:t>
            </a:r>
            <a:r>
              <a:rPr lang="en-US" sz="320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layout>
        <c:manualLayout>
          <c:xMode val="edge"/>
          <c:yMode val="edge"/>
          <c:x val="0.49890476190476191"/>
          <c:y val="1.6949152542372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2, 30대의 참고한 인터넷 사이트 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18-468A-9EDC-2C32B100E142}"/>
              </c:ext>
            </c:extLst>
          </c:dPt>
          <c:dPt>
            <c:idx val="1"/>
            <c:bubble3D val="0"/>
            <c:spPr>
              <a:solidFill>
                <a:schemeClr val="accent1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18-468A-9EDC-2C32B100E142}"/>
              </c:ext>
            </c:extLst>
          </c:dPt>
          <c:dPt>
            <c:idx val="2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18-468A-9EDC-2C32B100E142}"/>
              </c:ext>
            </c:extLst>
          </c:dPt>
          <c:dPt>
            <c:idx val="3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18-468A-9EDC-2C32B100E142}"/>
              </c:ext>
            </c:extLst>
          </c:dPt>
          <c:dPt>
            <c:idx val="4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918-468A-9EDC-2C32B100E142}"/>
              </c:ext>
            </c:extLst>
          </c:dPt>
          <c:dPt>
            <c:idx val="5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918-468A-9EDC-2C32B100E142}"/>
              </c:ext>
            </c:extLst>
          </c:dPt>
          <c:dPt>
            <c:idx val="6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918-468A-9EDC-2C32B100E142}"/>
              </c:ext>
            </c:extLst>
          </c:dPt>
          <c:dPt>
            <c:idx val="7"/>
            <c:bubble3D val="0"/>
            <c:spPr>
              <a:solidFill>
                <a:schemeClr val="accent1">
                  <a:tint val="1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918-468A-9EDC-2C32B100E142}"/>
              </c:ext>
            </c:extLst>
          </c:dPt>
          <c:dPt>
            <c:idx val="8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918-468A-9EDC-2C32B100E142}"/>
              </c:ext>
            </c:extLst>
          </c:dPt>
          <c:dPt>
            <c:idx val="9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918-468A-9EDC-2C32B100E1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인터넷/웹사이트 커뮤니티 게시판</c:v>
                </c:pt>
                <c:pt idx="1">
                  <c:v>동영상 사이트</c:v>
                </c:pt>
                <c:pt idx="2">
                  <c:v>SNS</c:v>
                </c:pt>
                <c:pt idx="3">
                  <c:v>인터넷/웹사이트 지도/평가 정보</c:v>
                </c:pt>
                <c:pt idx="4">
                  <c:v>인터넷/웹사이트 여행 관련 (신문)기사/컬럼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42.4</c:v>
                </c:pt>
                <c:pt idx="1">
                  <c:v>15.2</c:v>
                </c:pt>
                <c:pt idx="2">
                  <c:v>15.1</c:v>
                </c:pt>
                <c:pt idx="3">
                  <c:v>12.4</c:v>
                </c:pt>
                <c:pt idx="4">
                  <c:v>6.3</c:v>
                </c:pt>
                <c:pt idx="5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918-468A-9EDC-2C32B100E14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285714285714285E-2"/>
          <c:y val="0.25843765292050358"/>
          <c:w val="0.38395000624921882"/>
          <c:h val="0.65089283331109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49B8F-884D-4D54-A4F5-AA62EB8D3B4B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ACBB9-8713-4876-B330-FCBB25BD2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3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2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i="0" dirty="0"/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이는 평가 대상들이 크게 양분화 되어있음을 의미</a:t>
            </a:r>
            <a:endParaRPr lang="en-US" altLang="ko-KR" sz="1200" i="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히스토그램이 점수분포를 양극단으로 명확히 구분해주기 때문에 변별력 우수하다는 결과를 낼 수 있다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해석하기 때문에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이는 평가 대상들이 크게 양분화 되어있음을 뜻한다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8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7EE8-837B-BB60-5B4E-597BEA1B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01A377-730F-E977-1D8E-382D66A8A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E22234-1D53-0BA8-B31E-0000DEF29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5243FB-D230-8D0B-7506-AC9759876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0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전남지역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GB3 ==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여행에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국한된 소비패턴으로 새로운 파생변수를 만들어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건당결제금액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취급액비중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이용건수비중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에 따라 소비패턴을 파악할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9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총 입장객 수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규모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기준으로 경제 효과 산출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단위 효율의 함정을 우회하고 최대 성장 비전을 제시하기 위함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전라남도의 매력도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잠재력을 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규모로 끌어올리는 양적 성장 비전 제시 가능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구조적 논리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전라남도는 최대 규모의 관광지 수를 지니고 있기에 평균 입장객 수가 저조할 수 밖에 없으므로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      평균을 목표로 하게 된다면 진정한 잠재력을 과소평가하게 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비전의 극대화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위의 </a:t>
            </a:r>
            <a:r>
              <a:rPr lang="ko-KR" altLang="en-US" sz="2400" dirty="0" err="1">
                <a:latin typeface="프리젠테이션 4 Regular" pitchFamily="2" charset="-127"/>
                <a:ea typeface="프리젠테이션 4 Regular" pitchFamily="2" charset="-127"/>
              </a:rPr>
              <a:t>매력도를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지닌 전라남도의 목표는 효율 개선을 넘어서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      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 달성이어야 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총 입장객 수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위인 </a:t>
            </a:r>
            <a:r>
              <a:rPr lang="ko-KR" altLang="en-US" sz="2400" b="1" u="sng" dirty="0">
                <a:latin typeface="프리젠테이션 4 Regular" pitchFamily="2" charset="-127"/>
                <a:ea typeface="프리젠테이션 4 Regular" pitchFamily="2" charset="-127"/>
              </a:rPr>
              <a:t>경기도를  벤치마크로 삼아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최대 격차를 메우는 것을 목표로 제시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7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관광을 온 외국인은 많은데 왜 관광적자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국내의 외국인들의 지출보다 해외로 간 한국인의 지출이 훨씬 큼</a:t>
            </a:r>
            <a:endParaRPr lang="en-US" altLang="ko-KR" dirty="0"/>
          </a:p>
          <a:p>
            <a:r>
              <a:rPr lang="ko-KR" altLang="en-US" dirty="0"/>
              <a:t>왜 한국인들은 국내여행을 잘 </a:t>
            </a:r>
            <a:r>
              <a:rPr lang="ko-KR" altLang="en-US" dirty="0" err="1"/>
              <a:t>안하는걸까</a:t>
            </a:r>
            <a:r>
              <a:rPr lang="en-US" altLang="ko-KR" dirty="0"/>
              <a:t>? </a:t>
            </a:r>
            <a:r>
              <a:rPr lang="ko-KR" altLang="en-US" dirty="0"/>
              <a:t>아니면 가는데 돈을 </a:t>
            </a:r>
            <a:r>
              <a:rPr lang="ko-KR" altLang="en-US" dirty="0" err="1"/>
              <a:t>안쓰는걸까</a:t>
            </a:r>
            <a:r>
              <a:rPr lang="en-US" altLang="ko-KR" dirty="0"/>
              <a:t>?</a:t>
            </a: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1)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해외 관광 지출을 늘리도록 유도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2)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내국인의 해외여행소비를 줄이도록 국내 여행에 대해 홍보 ↑ 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46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지불 의향은 해외여행 지출액의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30~50%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수준에 그쳤다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해외여행과 동일한 금액을 지출하겠다는 응답은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불과했다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9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국내여행경험여부 분석</a:t>
            </a:r>
            <a:endParaRPr lang="en-US" altLang="ko-KR" sz="12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인구통계별 여행경험이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어떤지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국내여행경험이 적다는 것을 보여주기 위해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b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 같이 분석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정보를 어디서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찾았는지보고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 우리의 방안 정하는 것에 대한 정당성확보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 사이트 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텍스트 중심에서 영상 중심으로 변하고 있음을 시사하며  짧은 시간 내에 시각적인 정보를 소비할 수 있도록 하는 방식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정보의 확산 속도와 휘발성 중요하게 여기는 것으로 보여지며 실시간 트렌드 파악에 가장 효과적인 채널로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여행 중에도 실시간 정보를 확인할 수 있는 것으로 보여진다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br>
              <a:rPr lang="en-US" altLang="ko-KR" sz="1200" b="0" i="0" u="none" strike="noStrike" dirty="0">
                <a:solidFill>
                  <a:srgbClr val="D4DCE6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8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구독자 수가 많을수록 </a:t>
            </a:r>
            <a:r>
              <a:rPr lang="ko-KR" altLang="en-US" dirty="0" err="1"/>
              <a:t>파급력이</a:t>
            </a:r>
            <a:r>
              <a:rPr lang="ko-KR" altLang="en-US" dirty="0"/>
              <a:t> 동일하게 증가하는지</a:t>
            </a:r>
          </a:p>
          <a:p>
            <a:r>
              <a:rPr lang="ko-KR" altLang="en-US" dirty="0"/>
              <a:t>단순히 숫자가 많다고 해서 실제 영향력이 높은 것이라고 할 수는 없기 때문에</a:t>
            </a:r>
          </a:p>
          <a:p>
            <a:r>
              <a:rPr lang="ko-KR" altLang="en-US" dirty="0"/>
              <a:t> 구독자</a:t>
            </a:r>
            <a:r>
              <a:rPr lang="en-US" altLang="ko-KR" dirty="0"/>
              <a:t>/</a:t>
            </a:r>
            <a:r>
              <a:rPr lang="ko-KR" altLang="en-US" dirty="0" err="1"/>
              <a:t>팔로워</a:t>
            </a:r>
            <a:r>
              <a:rPr lang="ko-KR" altLang="en-US" dirty="0"/>
              <a:t> 수와 함께 참여율 등 다양한 데이터를 종합적으로 활용하여 </a:t>
            </a:r>
            <a:r>
              <a:rPr lang="ko-KR" altLang="en-US" dirty="0" err="1"/>
              <a:t>분석할것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0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756E-F4F4-6A6C-F729-514BEF94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B43B4C-3844-1C8B-4433-2827FA25D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1FBAB-6479-7EEA-CF46-DF3E052DF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C29CB6-0528-D97A-69B9-42A0AB2B0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9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min-max</a:t>
            </a:r>
            <a:r>
              <a:rPr lang="ko-KR" altLang="en-US" dirty="0"/>
              <a:t> 방법은 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각 변수의 값을 데이터 범위 내에서 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정규화하여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변수 간의 상대적인 차이를 효과적으로 비교할 수 있는 방법으로 변수들의 스케일을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9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275D4-0C57-1070-B8B2-23D0D26AF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C595DD-D2CF-49AE-F0AD-262E904DC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B9866E-9FB1-298D-320A-D571089A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C7AFA-D499-DDC7-8E3D-7089DE0BF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8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3250-8E54-86CD-9F69-00946AE5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DD16B8-2945-29CA-7480-E0FCBB55B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A22007-54AC-E6F4-CD59-BA7BF6EB4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최종 엔트로피 가중치</a:t>
            </a: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성급 이상 호텔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25.933%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전체면적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22.001%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총관광지 수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13.936%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국가유산현황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13.539%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문화관광인프라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10.084%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녹지환경 만족도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8.926%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미세먼지 연평균 농도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0.55820%</a:t>
            </a: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순위안정성테스트에대한설명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확인하기 위해 순위 안정성 테스트 진행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그 결과 충청남도를 제외한 전체 지역이 순위 변동 기준선 미만으로 나타났다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이를 통해 대부분의 지역들이 데이터의 변동에 순위가 크게 바뀌지 않아 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일관성있게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반영한다는 것을 보여준다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충청남도와 경상북도의 순위 변동폭이 가장 크지만 다른 지자체와 점수 차이가 크기 않아 순위 결정 경계선에 위치할 가능성이 높다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전라남도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경상남도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서울특별시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...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순으로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표준편차가 가장 낮아 순위가 가장 견고하게 유지됨을 확인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b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89E04-94C1-4EF8-DFB8-E2FC6CA6C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51.png"/><Relationship Id="rId4" Type="http://schemas.openxmlformats.org/officeDocument/2006/relationships/image" Target="../media/image48.sv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7.png"/><Relationship Id="rId5" Type="http://schemas.openxmlformats.org/officeDocument/2006/relationships/image" Target="../media/image8.png"/><Relationship Id="rId10" Type="http://schemas.openxmlformats.org/officeDocument/2006/relationships/image" Target="../media/image56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6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5.png"/><Relationship Id="rId10" Type="http://schemas.openxmlformats.org/officeDocument/2006/relationships/image" Target="../media/image71.png"/><Relationship Id="rId4" Type="http://schemas.openxmlformats.org/officeDocument/2006/relationships/image" Target="../media/image14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1.png"/><Relationship Id="rId7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.png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2.png"/><Relationship Id="rId5" Type="http://schemas.openxmlformats.org/officeDocument/2006/relationships/image" Target="../media/image14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5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hart" Target="../charts/chart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hart" Target="../charts/chart2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736530" y="-1055255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358900" y="3149600"/>
            <a:ext cx="11582400" cy="7162800"/>
          </a:xfrm>
          <a:prstGeom prst="rect">
            <a:avLst/>
          </a:prstGeom>
        </p:spPr>
        <p:txBody>
          <a:bodyPr lIns="0" tIns="253153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국내 여행 관광수지를 높이는 데이터 분석</a:t>
            </a:r>
            <a:endParaRPr lang="en-US" altLang="ko-KR" sz="9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l">
              <a:lnSpc>
                <a:spcPct val="94619"/>
              </a:lnSpc>
            </a:pPr>
            <a:r>
              <a:rPr lang="en-US" altLang="ko-KR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</a:t>
            </a:r>
            <a:r>
              <a:rPr lang="ko-KR" altLang="en-US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기반 홍보 전략</a:t>
            </a:r>
            <a:endParaRPr lang="en-US" altLang="ko-KR" sz="6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325600" y="4203700"/>
            <a:ext cx="74168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8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문화체육관광데이터대회</a:t>
            </a:r>
            <a:endParaRPr lang="en" sz="48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5468598" y="9356270"/>
            <a:ext cx="7378700" cy="1845129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44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임과함께</a:t>
            </a:r>
            <a:endParaRPr lang="en-US" altLang="ko-KR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이수현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이인호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임새롬</a:t>
            </a:r>
            <a:endParaRPr lang="en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9449104D-B181-4FD7-8C45-766863DB6B3E}"/>
              </a:ext>
            </a:extLst>
          </p:cNvPr>
          <p:cNvSpPr txBox="1"/>
          <p:nvPr/>
        </p:nvSpPr>
        <p:spPr>
          <a:xfrm>
            <a:off x="14424023" y="5210579"/>
            <a:ext cx="917575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국민 여행조사 데이터 분석을 통해 우리나라 사람들의 국내 여행 행태 및 수요를 심층적으로 파악하고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이를 기반으로 국민의 국내 여행을 효과적으로 증진시킬 수 있는 마케팅적 활성화 방안을 제언하고자 진행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-US" sz="2400" b="0" i="0" u="none" strike="noStrike" dirty="0">
              <a:solidFill>
                <a:schemeClr val="bg1">
                  <a:lumMod val="9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46F30E-080C-4182-A4EE-A89AA70AC762}"/>
              </a:ext>
            </a:extLst>
          </p:cNvPr>
          <p:cNvGrpSpPr/>
          <p:nvPr/>
        </p:nvGrpSpPr>
        <p:grpSpPr>
          <a:xfrm>
            <a:off x="6609324" y="2650782"/>
            <a:ext cx="14405506" cy="4373828"/>
            <a:chOff x="2754755" y="2344019"/>
            <a:chExt cx="7202751" cy="218691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763B7AB-F7D1-4675-A1CD-B88F6113C626}"/>
                </a:ext>
              </a:extLst>
            </p:cNvPr>
            <p:cNvSpPr/>
            <p:nvPr/>
          </p:nvSpPr>
          <p:spPr>
            <a:xfrm>
              <a:off x="6622518" y="2344019"/>
              <a:ext cx="3334988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F4976F2-E253-4907-A693-020BD11D2A35}"/>
                </a:ext>
              </a:extLst>
            </p:cNvPr>
            <p:cNvSpPr/>
            <p:nvPr/>
          </p:nvSpPr>
          <p:spPr>
            <a:xfrm>
              <a:off x="2754755" y="2344749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FF643C5-DAED-4778-B80B-94C15CD5E5F5}"/>
              </a:ext>
            </a:extLst>
          </p:cNvPr>
          <p:cNvSpPr/>
          <p:nvPr/>
        </p:nvSpPr>
        <p:spPr>
          <a:xfrm>
            <a:off x="2654301" y="4648030"/>
            <a:ext cx="5702884" cy="8483770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95C2534-1716-4596-A7FC-415AA96C4ADC}"/>
              </a:ext>
            </a:extLst>
          </p:cNvPr>
          <p:cNvSpPr/>
          <p:nvPr/>
        </p:nvSpPr>
        <p:spPr>
          <a:xfrm>
            <a:off x="9106709" y="4809363"/>
            <a:ext cx="5786019" cy="5091947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C63C45D-1C17-4D60-8093-0D2A52E43739}"/>
              </a:ext>
            </a:extLst>
          </p:cNvPr>
          <p:cNvSpPr/>
          <p:nvPr/>
        </p:nvSpPr>
        <p:spPr>
          <a:xfrm>
            <a:off x="16320104" y="4714216"/>
            <a:ext cx="5587349" cy="8417584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5FE911A-9CEF-4521-9AAD-5864DEBCFFFF}"/>
              </a:ext>
            </a:extLst>
          </p:cNvPr>
          <p:cNvSpPr/>
          <p:nvPr/>
        </p:nvSpPr>
        <p:spPr>
          <a:xfrm>
            <a:off x="8768630" y="2591560"/>
            <a:ext cx="6297554" cy="125951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34425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273C9C-C1AE-4206-A849-63DFC1825061}"/>
              </a:ext>
            </a:extLst>
          </p:cNvPr>
          <p:cNvCxnSpPr>
            <a:cxnSpLocks/>
          </p:cNvCxnSpPr>
          <p:nvPr/>
        </p:nvCxnSpPr>
        <p:spPr>
          <a:xfrm>
            <a:off x="11977821" y="3740463"/>
            <a:ext cx="0" cy="1001664"/>
          </a:xfrm>
          <a:prstGeom prst="straightConnector1">
            <a:avLst/>
          </a:prstGeom>
          <a:ln>
            <a:solidFill>
              <a:srgbClr val="344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83660D6-8D4C-4528-8FE3-8712A8E45F65}"/>
              </a:ext>
            </a:extLst>
          </p:cNvPr>
          <p:cNvGrpSpPr/>
          <p:nvPr/>
        </p:nvGrpSpPr>
        <p:grpSpPr>
          <a:xfrm>
            <a:off x="3039897" y="10967683"/>
            <a:ext cx="4931692" cy="844223"/>
            <a:chOff x="9490167" y="6022465"/>
            <a:chExt cx="4931692" cy="88055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C3BF48-D32B-4CEB-86B5-EC560FD22EFD}"/>
                </a:ext>
              </a:extLst>
            </p:cNvPr>
            <p:cNvSpPr/>
            <p:nvPr/>
          </p:nvSpPr>
          <p:spPr>
            <a:xfrm>
              <a:off x="9490167" y="6022465"/>
              <a:ext cx="4931692" cy="880556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C0504D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6A2EF7-3437-47BB-A049-7E5BB73B6023}"/>
                </a:ext>
              </a:extLst>
            </p:cNvPr>
            <p:cNvSpPr txBox="1"/>
            <p:nvPr/>
          </p:nvSpPr>
          <p:spPr>
            <a:xfrm>
              <a:off x="10523829" y="6108800"/>
              <a:ext cx="28777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BFD11A-16DD-4E55-BAD1-C8BED3DEC922}"/>
              </a:ext>
            </a:extLst>
          </p:cNvPr>
          <p:cNvSpPr txBox="1"/>
          <p:nvPr/>
        </p:nvSpPr>
        <p:spPr>
          <a:xfrm>
            <a:off x="9542723" y="6276380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문화체육관광부에서 제공하는 전국 관광 숙박시설현황에서 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성급 이상 숙박시설 합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466ACEA-94CD-4256-82AC-951555A0E17F}"/>
              </a:ext>
            </a:extLst>
          </p:cNvPr>
          <p:cNvSpPr txBox="1"/>
          <p:nvPr/>
        </p:nvSpPr>
        <p:spPr>
          <a:xfrm>
            <a:off x="9833192" y="2774786"/>
            <a:ext cx="4832350" cy="734699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지수란</a:t>
            </a:r>
            <a:r>
              <a:rPr lang="en-US" altLang="ko-KR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?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CECC6B9-92A8-442F-AF2A-394D64377665}"/>
              </a:ext>
            </a:extLst>
          </p:cNvPr>
          <p:cNvGrpSpPr/>
          <p:nvPr/>
        </p:nvGrpSpPr>
        <p:grpSpPr>
          <a:xfrm>
            <a:off x="3015344" y="6999480"/>
            <a:ext cx="4931695" cy="873383"/>
            <a:chOff x="4131932" y="7948096"/>
            <a:chExt cx="4931695" cy="8733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1810438-AA5F-4EA8-82CB-57A570873779}"/>
                </a:ext>
              </a:extLst>
            </p:cNvPr>
            <p:cNvSpPr/>
            <p:nvPr/>
          </p:nvSpPr>
          <p:spPr>
            <a:xfrm>
              <a:off x="4131932" y="7948096"/>
              <a:ext cx="4931695" cy="873383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82CE8-7534-486A-AE8C-8694E079A245}"/>
                </a:ext>
              </a:extLst>
            </p:cNvPr>
            <p:cNvSpPr txBox="1"/>
            <p:nvPr/>
          </p:nvSpPr>
          <p:spPr>
            <a:xfrm>
              <a:off x="4966562" y="8006893"/>
              <a:ext cx="32624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079663-A26A-4099-99FD-1B3BA4AD7F7E}"/>
              </a:ext>
            </a:extLst>
          </p:cNvPr>
          <p:cNvGrpSpPr/>
          <p:nvPr/>
        </p:nvGrpSpPr>
        <p:grpSpPr>
          <a:xfrm>
            <a:off x="3027064" y="9103280"/>
            <a:ext cx="4931695" cy="844222"/>
            <a:chOff x="4131932" y="9625363"/>
            <a:chExt cx="4931695" cy="84422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CAD6082-B47F-40AC-9FE8-CAC09494BE4E}"/>
                </a:ext>
              </a:extLst>
            </p:cNvPr>
            <p:cNvSpPr/>
            <p:nvPr/>
          </p:nvSpPr>
          <p:spPr>
            <a:xfrm>
              <a:off x="4131932" y="9625363"/>
              <a:ext cx="4931695" cy="844222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AFAA41-3107-489A-ACAB-909AAE99BDA5}"/>
                </a:ext>
              </a:extLst>
            </p:cNvPr>
            <p:cNvSpPr txBox="1"/>
            <p:nvPr/>
          </p:nvSpPr>
          <p:spPr>
            <a:xfrm>
              <a:off x="4619187" y="9699115"/>
              <a:ext cx="4031874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박물관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미술관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총계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5F8D069-FCEF-472D-9FF9-86530A657209}"/>
              </a:ext>
            </a:extLst>
          </p:cNvPr>
          <p:cNvSpPr txBox="1"/>
          <p:nvPr/>
        </p:nvSpPr>
        <p:spPr>
          <a:xfrm>
            <a:off x="9596132" y="8521037"/>
            <a:ext cx="4811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한국교통안전공단에서 제공하는 대중교통 서비스별 만족도 조사 현황</a:t>
            </a:r>
            <a:endParaRPr lang="en-US" altLang="ko-KR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19B8D1-B826-454E-8B6E-9B5B5D5132EB}"/>
              </a:ext>
            </a:extLst>
          </p:cNvPr>
          <p:cNvSpPr txBox="1"/>
          <p:nvPr/>
        </p:nvSpPr>
        <p:spPr>
          <a:xfrm>
            <a:off x="16669826" y="8334690"/>
            <a:ext cx="493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미세먼지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(PM2.5)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평균 농도 도출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498D03-60A1-40A9-B771-D1C450C7E5A1}"/>
              </a:ext>
            </a:extLst>
          </p:cNvPr>
          <p:cNvSpPr/>
          <p:nvPr/>
        </p:nvSpPr>
        <p:spPr>
          <a:xfrm>
            <a:off x="3035748" y="4897141"/>
            <a:ext cx="4911291" cy="88009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E6AF4E-8469-4A4F-96DB-3D1702F95ECD}"/>
              </a:ext>
            </a:extLst>
          </p:cNvPr>
          <p:cNvSpPr txBox="1"/>
          <p:nvPr/>
        </p:nvSpPr>
        <p:spPr>
          <a:xfrm>
            <a:off x="4024602" y="4944301"/>
            <a:ext cx="2877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국가유산</a:t>
            </a:r>
            <a:r>
              <a:rPr lang="en-US" altLang="ko-KR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5CCB3E-BEA1-4720-AE71-C9D11FAE6D8A}"/>
              </a:ext>
            </a:extLst>
          </p:cNvPr>
          <p:cNvSpPr txBox="1"/>
          <p:nvPr/>
        </p:nvSpPr>
        <p:spPr>
          <a:xfrm>
            <a:off x="3211284" y="582380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국가지정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+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시도지정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 + 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자연유산자료 총계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BCDA27-8765-4E95-8B3B-B38F925F5EB4}"/>
              </a:ext>
            </a:extLst>
          </p:cNvPr>
          <p:cNvSpPr txBox="1"/>
          <p:nvPr/>
        </p:nvSpPr>
        <p:spPr>
          <a:xfrm>
            <a:off x="16586200" y="5811504"/>
            <a:ext cx="5197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현재 살고 있는 지역의 녹지현황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산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공원 등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)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에 대해 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매우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’, 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약간 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라고 응답한 사람들의 비율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(%)</a:t>
            </a:r>
            <a:endParaRPr lang="ko-KR" altLang="en-US" sz="2800" spc="-15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85DED19-EF8F-4082-B71C-82B705ABCA3E}"/>
              </a:ext>
            </a:extLst>
          </p:cNvPr>
          <p:cNvGrpSpPr/>
          <p:nvPr/>
        </p:nvGrpSpPr>
        <p:grpSpPr>
          <a:xfrm>
            <a:off x="9504623" y="5222475"/>
            <a:ext cx="4931692" cy="880556"/>
            <a:chOff x="9573924" y="8120485"/>
            <a:chExt cx="4931692" cy="88055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A6671E6-0578-404E-9BB0-D101C0C8BE9E}"/>
                </a:ext>
              </a:extLst>
            </p:cNvPr>
            <p:cNvSpPr/>
            <p:nvPr/>
          </p:nvSpPr>
          <p:spPr>
            <a:xfrm>
              <a:off x="9573924" y="8120485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C6CA1D-301C-4B57-9F7B-D25456D2058F}"/>
                </a:ext>
              </a:extLst>
            </p:cNvPr>
            <p:cNvSpPr txBox="1"/>
            <p:nvPr/>
          </p:nvSpPr>
          <p:spPr>
            <a:xfrm>
              <a:off x="10269093" y="8172537"/>
              <a:ext cx="35413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4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성급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이상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호텔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4BF1465-8F93-49AE-B2CB-9D2CEC495204}"/>
              </a:ext>
            </a:extLst>
          </p:cNvPr>
          <p:cNvGrpSpPr/>
          <p:nvPr/>
        </p:nvGrpSpPr>
        <p:grpSpPr>
          <a:xfrm>
            <a:off x="9475796" y="7506130"/>
            <a:ext cx="4931692" cy="880556"/>
            <a:chOff x="9954897" y="11762258"/>
            <a:chExt cx="4931692" cy="88055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6B72FED-1D9E-4AED-AE7F-4A1FB2F88F39}"/>
                </a:ext>
              </a:extLst>
            </p:cNvPr>
            <p:cNvSpPr/>
            <p:nvPr/>
          </p:nvSpPr>
          <p:spPr>
            <a:xfrm>
              <a:off x="9954897" y="11762258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60E875-A3BF-4D40-90B1-0F475187F106}"/>
                </a:ext>
              </a:extLst>
            </p:cNvPr>
            <p:cNvSpPr txBox="1"/>
            <p:nvPr/>
          </p:nvSpPr>
          <p:spPr>
            <a:xfrm>
              <a:off x="10197849" y="11835159"/>
              <a:ext cx="4568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97BBC4-1AE9-4D8E-AC31-7BC0F9A858AB}"/>
              </a:ext>
            </a:extLst>
          </p:cNvPr>
          <p:cNvGrpSpPr/>
          <p:nvPr/>
        </p:nvGrpSpPr>
        <p:grpSpPr>
          <a:xfrm>
            <a:off x="16611600" y="4836403"/>
            <a:ext cx="4931692" cy="880556"/>
            <a:chOff x="16699755" y="4714056"/>
            <a:chExt cx="4931692" cy="880556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24EE282-D30E-43B9-BEC7-99D6645E6ADF}"/>
                </a:ext>
              </a:extLst>
            </p:cNvPr>
            <p:cNvSpPr/>
            <p:nvPr/>
          </p:nvSpPr>
          <p:spPr>
            <a:xfrm>
              <a:off x="16699755" y="4714056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9AE666-173D-4556-BD23-49EFEC2C1FED}"/>
                </a:ext>
              </a:extLst>
            </p:cNvPr>
            <p:cNvSpPr txBox="1"/>
            <p:nvPr/>
          </p:nvSpPr>
          <p:spPr>
            <a:xfrm>
              <a:off x="17487896" y="4820229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녹지환경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FCE5601-9429-44BF-81F9-BD4D1E5468A9}"/>
              </a:ext>
            </a:extLst>
          </p:cNvPr>
          <p:cNvGrpSpPr/>
          <p:nvPr/>
        </p:nvGrpSpPr>
        <p:grpSpPr>
          <a:xfrm>
            <a:off x="16574403" y="7288101"/>
            <a:ext cx="5006086" cy="880556"/>
            <a:chOff x="20260295" y="7631103"/>
            <a:chExt cx="5006086" cy="880556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64BC93-CAF5-4F10-A44C-BC768EA0DB68}"/>
                </a:ext>
              </a:extLst>
            </p:cNvPr>
            <p:cNvSpPr/>
            <p:nvPr/>
          </p:nvSpPr>
          <p:spPr>
            <a:xfrm>
              <a:off x="20334688" y="7631103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ACE9F4-2393-40F5-9CCB-D40914A7E762}"/>
                </a:ext>
              </a:extLst>
            </p:cNvPr>
            <p:cNvSpPr txBox="1"/>
            <p:nvPr/>
          </p:nvSpPr>
          <p:spPr>
            <a:xfrm>
              <a:off x="20260295" y="7682070"/>
              <a:ext cx="5006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미세먼지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연평균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농도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4DEB320-EF8E-4288-8BED-4304C81F8D0F}"/>
              </a:ext>
            </a:extLst>
          </p:cNvPr>
          <p:cNvGrpSpPr/>
          <p:nvPr/>
        </p:nvGrpSpPr>
        <p:grpSpPr>
          <a:xfrm>
            <a:off x="16669826" y="8957848"/>
            <a:ext cx="4931692" cy="880556"/>
            <a:chOff x="20395190" y="9555900"/>
            <a:chExt cx="4931692" cy="88055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56F150-CBF6-4126-826B-BDB1964479D9}"/>
                </a:ext>
              </a:extLst>
            </p:cNvPr>
            <p:cNvSpPr/>
            <p:nvPr/>
          </p:nvSpPr>
          <p:spPr>
            <a:xfrm>
              <a:off x="20395190" y="9555900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9E5480-15CA-4855-914B-2CF94511715E}"/>
                </a:ext>
              </a:extLst>
            </p:cNvPr>
            <p:cNvSpPr txBox="1"/>
            <p:nvPr/>
          </p:nvSpPr>
          <p:spPr>
            <a:xfrm>
              <a:off x="21072270" y="9624451"/>
              <a:ext cx="3353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국립공원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D259414-4ED0-4BE3-8FCD-3C11B42D7733}"/>
              </a:ext>
            </a:extLst>
          </p:cNvPr>
          <p:cNvGrpSpPr/>
          <p:nvPr/>
        </p:nvGrpSpPr>
        <p:grpSpPr>
          <a:xfrm>
            <a:off x="16717963" y="10826825"/>
            <a:ext cx="4931692" cy="880556"/>
            <a:chOff x="16909752" y="12013969"/>
            <a:chExt cx="4931692" cy="88055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58AA92-F50D-454C-B8BC-6EA169277190}"/>
                </a:ext>
              </a:extLst>
            </p:cNvPr>
            <p:cNvSpPr/>
            <p:nvPr/>
          </p:nvSpPr>
          <p:spPr>
            <a:xfrm>
              <a:off x="16909752" y="12013969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869A9-8548-484C-9688-3A2308E50EB6}"/>
                </a:ext>
              </a:extLst>
            </p:cNvPr>
            <p:cNvSpPr txBox="1"/>
            <p:nvPr/>
          </p:nvSpPr>
          <p:spPr>
            <a:xfrm>
              <a:off x="17606171" y="12102684"/>
              <a:ext cx="3757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전체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면적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(km</a:t>
              </a:r>
              <a:r>
                <a:rPr lang="en-US" altLang="ko-KR" sz="40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프리젠테이션 5 Medium" pitchFamily="2" charset="-127"/>
                  <a:ea typeface="프리젠테이션 5 Medium" pitchFamily="2" charset="-127"/>
                </a:rPr>
                <a:t>²)</a:t>
              </a:r>
              <a:endParaRPr lang="en-US" altLang="ko-KR" sz="4000" dirty="0">
                <a:solidFill>
                  <a:schemeClr val="bg1">
                    <a:lumMod val="9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수집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9BAC7-FDD1-0857-066F-0050569EF9EF}"/>
              </a:ext>
            </a:extLst>
          </p:cNvPr>
          <p:cNvSpPr txBox="1"/>
          <p:nvPr/>
        </p:nvSpPr>
        <p:spPr>
          <a:xfrm>
            <a:off x="2887935" y="11963089"/>
            <a:ext cx="5427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정보로</a:t>
            </a:r>
            <a:b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총계와 중복 항목은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52792-6917-795F-FA15-282C6F434CCE}"/>
              </a:ext>
            </a:extLst>
          </p:cNvPr>
          <p:cNvSpPr txBox="1"/>
          <p:nvPr/>
        </p:nvSpPr>
        <p:spPr>
          <a:xfrm>
            <a:off x="3141462" y="794648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「문화예술진흥법」 등에 따라 정기적으로 개최되는 규모 있는 축제에 대한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09725-8303-E8C2-2543-AE97FA463A3C}"/>
              </a:ext>
            </a:extLst>
          </p:cNvPr>
          <p:cNvSpPr txBox="1"/>
          <p:nvPr/>
        </p:nvSpPr>
        <p:spPr>
          <a:xfrm>
            <a:off x="3202600" y="10000206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「박물관 및 미술관 진흥법」 등에 따라 지방자치단체가 관리하는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1E3A8-6B9B-BC4D-D501-632BAB146C57}"/>
              </a:ext>
            </a:extLst>
          </p:cNvPr>
          <p:cNvSpPr txBox="1"/>
          <p:nvPr/>
        </p:nvSpPr>
        <p:spPr>
          <a:xfrm>
            <a:off x="16779144" y="11763183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지적공부에 등록된 전국토의 면적 필지수를  행정구역별로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AB0C4-1B33-6439-75D7-F3BA37529491}"/>
              </a:ext>
            </a:extLst>
          </p:cNvPr>
          <p:cNvSpPr txBox="1"/>
          <p:nvPr/>
        </p:nvSpPr>
        <p:spPr>
          <a:xfrm>
            <a:off x="16742282" y="9855561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행정구역별 환경 접근성을 위한 데이터로 중복된 행정구역은 중복처리로 표시</a:t>
            </a:r>
          </a:p>
        </p:txBody>
      </p:sp>
    </p:spTree>
    <p:extLst>
      <p:ext uri="{BB962C8B-B14F-4D97-AF65-F5344CB8AC3E}">
        <p14:creationId xmlns:p14="http://schemas.microsoft.com/office/powerpoint/2010/main" val="3904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전처리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186DA89C-27C5-4292-B729-4CF52C9E3BAC}"/>
              </a:ext>
            </a:extLst>
          </p:cNvPr>
          <p:cNvSpPr txBox="1"/>
          <p:nvPr/>
        </p:nvSpPr>
        <p:spPr>
          <a:xfrm>
            <a:off x="6476999" y="2986192"/>
            <a:ext cx="16002002" cy="126654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총계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의 중복된 항목을 총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수에서 제거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원본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852</a:t>
            </a: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개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중복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52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 → 최종 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수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800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개의 데이터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D4CB169-207C-F777-057D-BFF5FB7B41A7}"/>
              </a:ext>
            </a:extLst>
          </p:cNvPr>
          <p:cNvSpPr txBox="1"/>
          <p:nvPr/>
        </p:nvSpPr>
        <p:spPr>
          <a:xfrm>
            <a:off x="6491534" y="8813268"/>
            <a:ext cx="14467173" cy="296863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전국문화축제표준데이터에서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각 축제에 대한 행정구역별 빈도수를 확인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제공기관명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== 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한국관광공사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는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행정구역별로 추출하기 어려우므로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확인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→ 두 컬럼 모두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존재하지만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&amp;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항목은 존재하지 않으므로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결측치이면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추출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793F37-7AF0-9BBE-8895-3183581729B0}"/>
              </a:ext>
            </a:extLst>
          </p:cNvPr>
          <p:cNvGrpSpPr/>
          <p:nvPr/>
        </p:nvGrpSpPr>
        <p:grpSpPr>
          <a:xfrm>
            <a:off x="1295400" y="3039172"/>
            <a:ext cx="3911600" cy="711200"/>
            <a:chOff x="1295401" y="3214681"/>
            <a:chExt cx="3911600" cy="711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7EBBC2-58C4-B0EE-6AFE-FAAB4BBBB53A}"/>
                </a:ext>
              </a:extLst>
            </p:cNvPr>
            <p:cNvSpPr/>
            <p:nvPr/>
          </p:nvSpPr>
          <p:spPr>
            <a:xfrm>
              <a:off x="1295401" y="3214681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3CE79F68-9D4F-73E9-7300-238BE2D0136C}"/>
                </a:ext>
              </a:extLst>
            </p:cNvPr>
            <p:cNvSpPr txBox="1"/>
            <p:nvPr/>
          </p:nvSpPr>
          <p:spPr>
            <a:xfrm>
              <a:off x="1905000" y="3228035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DA9B30-D71A-758C-7483-3B069701BF8B}"/>
              </a:ext>
            </a:extLst>
          </p:cNvPr>
          <p:cNvGrpSpPr/>
          <p:nvPr/>
        </p:nvGrpSpPr>
        <p:grpSpPr>
          <a:xfrm>
            <a:off x="736809" y="11654673"/>
            <a:ext cx="4825581" cy="725041"/>
            <a:chOff x="1384570" y="4430533"/>
            <a:chExt cx="4825581" cy="7250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5C273C-5CEA-34BB-DB3C-9FB803C7D1BE}"/>
                </a:ext>
              </a:extLst>
            </p:cNvPr>
            <p:cNvSpPr/>
            <p:nvPr/>
          </p:nvSpPr>
          <p:spPr>
            <a:xfrm>
              <a:off x="1384570" y="4430533"/>
              <a:ext cx="4825581" cy="692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latin typeface="+mj-ea"/>
                <a:ea typeface="+mj-ea"/>
              </a:endParaRPr>
            </a:p>
          </p:txBody>
        </p:sp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933437CC-DDCF-76CD-79B8-D78D699E7DBB}"/>
                </a:ext>
              </a:extLst>
            </p:cNvPr>
            <p:cNvSpPr txBox="1"/>
            <p:nvPr/>
          </p:nvSpPr>
          <p:spPr>
            <a:xfrm>
              <a:off x="1767386" y="4444464"/>
              <a:ext cx="4059947" cy="71111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1B3609-5262-3132-5441-F01E7A569543}"/>
              </a:ext>
            </a:extLst>
          </p:cNvPr>
          <p:cNvGrpSpPr/>
          <p:nvPr/>
        </p:nvGrpSpPr>
        <p:grpSpPr>
          <a:xfrm>
            <a:off x="21341526" y="8492203"/>
            <a:ext cx="2305665" cy="3626175"/>
            <a:chOff x="20488100" y="6393470"/>
            <a:chExt cx="3194456" cy="49077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41195B4-AE17-C0DD-0588-759B399B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91805" y="6602867"/>
              <a:ext cx="2990751" cy="4429429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0DD1529-E93E-DD9C-0CBB-BC4E59C47790}"/>
                </a:ext>
              </a:extLst>
            </p:cNvPr>
            <p:cNvSpPr/>
            <p:nvPr/>
          </p:nvSpPr>
          <p:spPr>
            <a:xfrm>
              <a:off x="20488100" y="6393470"/>
              <a:ext cx="3116819" cy="4907765"/>
            </a:xfrm>
            <a:prstGeom prst="roundRect">
              <a:avLst/>
            </a:prstGeom>
            <a:noFill/>
            <a:ln w="381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64DCDE-E96F-36CF-4B3F-D3CAFBF62964}"/>
              </a:ext>
            </a:extLst>
          </p:cNvPr>
          <p:cNvGrpSpPr/>
          <p:nvPr/>
        </p:nvGrpSpPr>
        <p:grpSpPr>
          <a:xfrm>
            <a:off x="1276436" y="8774907"/>
            <a:ext cx="3911600" cy="729835"/>
            <a:chOff x="1384571" y="4411898"/>
            <a:chExt cx="3911600" cy="72983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D5345D-FBB6-3D22-3171-8CEEEEF004AA}"/>
                </a:ext>
              </a:extLst>
            </p:cNvPr>
            <p:cNvSpPr/>
            <p:nvPr/>
          </p:nvSpPr>
          <p:spPr>
            <a:xfrm>
              <a:off x="1384571" y="4430533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5AD99EAA-2B11-A25C-3A2F-3A3CA3657192}"/>
                </a:ext>
              </a:extLst>
            </p:cNvPr>
            <p:cNvSpPr txBox="1"/>
            <p:nvPr/>
          </p:nvSpPr>
          <p:spPr>
            <a:xfrm>
              <a:off x="1883923" y="4411898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A7209E01-B66C-1B5D-13C7-3F00CBDFC099}"/>
              </a:ext>
            </a:extLst>
          </p:cNvPr>
          <p:cNvSpPr txBox="1"/>
          <p:nvPr/>
        </p:nvSpPr>
        <p:spPr>
          <a:xfrm>
            <a:off x="6409591" y="12006681"/>
            <a:ext cx="14064078" cy="71111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대중교통서비스별 만족도 조사현황에서 지하철이 없는 도시의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결측치는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제외 후 평균 만족도로 추출  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4BACE6-D58C-493C-A7CE-EF58C5713158}"/>
              </a:ext>
            </a:extLst>
          </p:cNvPr>
          <p:cNvGrpSpPr/>
          <p:nvPr/>
        </p:nvGrpSpPr>
        <p:grpSpPr>
          <a:xfrm>
            <a:off x="7054432" y="4448974"/>
            <a:ext cx="7492677" cy="2062811"/>
            <a:chOff x="6163401" y="3069445"/>
            <a:chExt cx="16375679" cy="361042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527B5F6-BF93-08A9-D033-D4768FB0A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401" y="3069445"/>
              <a:ext cx="16375679" cy="3591269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C86AC49-C0AA-CEF7-7276-8E819859E065}"/>
                </a:ext>
              </a:extLst>
            </p:cNvPr>
            <p:cNvSpPr/>
            <p:nvPr/>
          </p:nvSpPr>
          <p:spPr>
            <a:xfrm>
              <a:off x="20421600" y="6324272"/>
              <a:ext cx="1050336" cy="355600"/>
            </a:xfrm>
            <a:prstGeom prst="roundRect">
              <a:avLst>
                <a:gd name="adj" fmla="val 26667"/>
              </a:avLst>
            </a:prstGeom>
            <a:solidFill>
              <a:srgbClr val="EEECE1">
                <a:alpha val="43922"/>
              </a:srgbClr>
            </a:solidFill>
            <a:ln>
              <a:solidFill>
                <a:srgbClr val="838E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34" name="TextBox 20">
            <a:extLst>
              <a:ext uri="{FF2B5EF4-FFF2-40B4-BE49-F238E27FC236}">
                <a16:creationId xmlns:a16="http://schemas.microsoft.com/office/drawing/2014/main" id="{09240158-7628-4CF7-8330-DD4990B05473}"/>
              </a:ext>
            </a:extLst>
          </p:cNvPr>
          <p:cNvSpPr txBox="1"/>
          <p:nvPr/>
        </p:nvSpPr>
        <p:spPr>
          <a:xfrm>
            <a:off x="6491535" y="6689599"/>
            <a:ext cx="16002002" cy="1802604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관광단지 포함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「관광진흥법」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에 따라 지정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고시된 곳으로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세종특별자치시는 행정중심복합도시로 개발되었기 때문에 관광지 지정 기준에 충족하는 곳이 없는 것으로 보여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으로 처리</a:t>
            </a:r>
            <a:endParaRPr lang="en" altLang="ko-KR" sz="3200" spc="-85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58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99F53D-F114-467E-BDED-A3DAA8B6C0E1}"/>
              </a:ext>
            </a:extLst>
          </p:cNvPr>
          <p:cNvGrpSpPr/>
          <p:nvPr/>
        </p:nvGrpSpPr>
        <p:grpSpPr>
          <a:xfrm>
            <a:off x="2067090" y="3828876"/>
            <a:ext cx="20529219" cy="4107925"/>
            <a:chOff x="1699744" y="4604475"/>
            <a:chExt cx="20529219" cy="4107925"/>
          </a:xfrm>
        </p:grpSpPr>
        <p:grpSp>
          <p:nvGrpSpPr>
            <p:cNvPr id="2" name="Group 12">
              <a:extLst>
                <a:ext uri="{FF2B5EF4-FFF2-40B4-BE49-F238E27FC236}">
                  <a16:creationId xmlns:a16="http://schemas.microsoft.com/office/drawing/2014/main" id="{4012CF6E-D3EC-F07A-75C2-42C053678F0C}"/>
                </a:ext>
              </a:extLst>
            </p:cNvPr>
            <p:cNvGrpSpPr/>
            <p:nvPr/>
          </p:nvGrpSpPr>
          <p:grpSpPr>
            <a:xfrm>
              <a:off x="1699744" y="4604475"/>
              <a:ext cx="6432935" cy="4107925"/>
              <a:chOff x="0" y="-50141"/>
              <a:chExt cx="1296038" cy="835511"/>
            </a:xfrm>
          </p:grpSpPr>
          <p:sp>
            <p:nvSpPr>
              <p:cNvPr id="3" name="Freeform 13">
                <a:extLst>
                  <a:ext uri="{FF2B5EF4-FFF2-40B4-BE49-F238E27FC236}">
                    <a16:creationId xmlns:a16="http://schemas.microsoft.com/office/drawing/2014/main" id="{9B51D2BE-77C4-2498-D906-E62CB98F502C}"/>
                  </a:ext>
                </a:extLst>
              </p:cNvPr>
              <p:cNvSpPr/>
              <p:nvPr/>
            </p:nvSpPr>
            <p:spPr>
              <a:xfrm>
                <a:off x="52530" y="-50141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14">
                <a:extLst>
                  <a:ext uri="{FF2B5EF4-FFF2-40B4-BE49-F238E27FC236}">
                    <a16:creationId xmlns:a16="http://schemas.microsoft.com/office/drawing/2014/main" id="{E322FEB7-4738-B153-F348-EA6D7C235A3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5" name="Group 15">
              <a:extLst>
                <a:ext uri="{FF2B5EF4-FFF2-40B4-BE49-F238E27FC236}">
                  <a16:creationId xmlns:a16="http://schemas.microsoft.com/office/drawing/2014/main" id="{C1742C05-4257-CF1C-253F-8EFCA6D600E4}"/>
                </a:ext>
              </a:extLst>
            </p:cNvPr>
            <p:cNvGrpSpPr/>
            <p:nvPr/>
          </p:nvGrpSpPr>
          <p:grpSpPr>
            <a:xfrm>
              <a:off x="8762441" y="4621206"/>
              <a:ext cx="6240319" cy="4091193"/>
              <a:chOff x="-13724" y="-46738"/>
              <a:chExt cx="1257232" cy="832108"/>
            </a:xfrm>
          </p:grpSpPr>
          <p:sp>
            <p:nvSpPr>
              <p:cNvPr id="6" name="Freeform 16">
                <a:extLst>
                  <a:ext uri="{FF2B5EF4-FFF2-40B4-BE49-F238E27FC236}">
                    <a16:creationId xmlns:a16="http://schemas.microsoft.com/office/drawing/2014/main" id="{A573DF5B-649A-25B8-9873-6189A5AFEEDC}"/>
                  </a:ext>
                </a:extLst>
              </p:cNvPr>
              <p:cNvSpPr/>
              <p:nvPr/>
            </p:nvSpPr>
            <p:spPr>
              <a:xfrm>
                <a:off x="-13724" y="-46738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" name="TextBox 17">
                <a:extLst>
                  <a:ext uri="{FF2B5EF4-FFF2-40B4-BE49-F238E27FC236}">
                    <a16:creationId xmlns:a16="http://schemas.microsoft.com/office/drawing/2014/main" id="{346E6DC4-1F31-4A18-EA5A-A2FA8C35913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DAA7BE62-4459-A0C3-A125-4F3419107294}"/>
                </a:ext>
              </a:extLst>
            </p:cNvPr>
            <p:cNvGrpSpPr/>
            <p:nvPr/>
          </p:nvGrpSpPr>
          <p:grpSpPr>
            <a:xfrm>
              <a:off x="15564400" y="4623266"/>
              <a:ext cx="6664563" cy="4089133"/>
              <a:chOff x="-99196" y="-46319"/>
              <a:chExt cx="1342704" cy="831689"/>
            </a:xfrm>
          </p:grpSpPr>
          <p:sp>
            <p:nvSpPr>
              <p:cNvPr id="9" name="Freeform 19">
                <a:extLst>
                  <a:ext uri="{FF2B5EF4-FFF2-40B4-BE49-F238E27FC236}">
                    <a16:creationId xmlns:a16="http://schemas.microsoft.com/office/drawing/2014/main" id="{C0600A68-5C84-65F5-62AF-3F31D1C76920}"/>
                  </a:ext>
                </a:extLst>
              </p:cNvPr>
              <p:cNvSpPr/>
              <p:nvPr/>
            </p:nvSpPr>
            <p:spPr>
              <a:xfrm>
                <a:off x="-99196" y="-46319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312764BE-2B0A-341F-8110-8266D5CD9AD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</p:grpSp>
      <p:sp>
        <p:nvSpPr>
          <p:cNvPr id="12" name="Freeform 22">
            <a:extLst>
              <a:ext uri="{FF2B5EF4-FFF2-40B4-BE49-F238E27FC236}">
                <a16:creationId xmlns:a16="http://schemas.microsoft.com/office/drawing/2014/main" id="{F822E34C-3C92-29D1-2A53-14D74F221203}"/>
              </a:ext>
            </a:extLst>
          </p:cNvPr>
          <p:cNvSpPr/>
          <p:nvPr/>
        </p:nvSpPr>
        <p:spPr>
          <a:xfrm>
            <a:off x="1893608" y="9427054"/>
            <a:ext cx="20802598" cy="2948302"/>
          </a:xfrm>
          <a:custGeom>
            <a:avLst/>
            <a:gdLst/>
            <a:ahLst/>
            <a:cxnLst/>
            <a:rect l="l" t="t" r="r" b="b"/>
            <a:pathLst>
              <a:path w="3899864" h="387886">
                <a:moveTo>
                  <a:pt x="14640" y="0"/>
                </a:moveTo>
                <a:lnTo>
                  <a:pt x="3885224" y="0"/>
                </a:lnTo>
                <a:cubicBezTo>
                  <a:pt x="3893310" y="0"/>
                  <a:pt x="3899864" y="6554"/>
                  <a:pt x="3899864" y="14640"/>
                </a:cubicBezTo>
                <a:lnTo>
                  <a:pt x="3899864" y="373247"/>
                </a:lnTo>
                <a:cubicBezTo>
                  <a:pt x="3899864" y="377129"/>
                  <a:pt x="3898322" y="380853"/>
                  <a:pt x="3895577" y="383598"/>
                </a:cubicBezTo>
                <a:cubicBezTo>
                  <a:pt x="3892831" y="386344"/>
                  <a:pt x="3889107" y="387886"/>
                  <a:pt x="3885224" y="387886"/>
                </a:cubicBezTo>
                <a:lnTo>
                  <a:pt x="14640" y="387886"/>
                </a:lnTo>
                <a:cubicBezTo>
                  <a:pt x="10757" y="387886"/>
                  <a:pt x="7033" y="386344"/>
                  <a:pt x="4288" y="383598"/>
                </a:cubicBezTo>
                <a:cubicBezTo>
                  <a:pt x="1542" y="380853"/>
                  <a:pt x="0" y="377129"/>
                  <a:pt x="0" y="373247"/>
                </a:cubicBezTo>
                <a:lnTo>
                  <a:pt x="0" y="14640"/>
                </a:lnTo>
                <a:cubicBezTo>
                  <a:pt x="0" y="10757"/>
                  <a:pt x="1542" y="7033"/>
                  <a:pt x="4288" y="4288"/>
                </a:cubicBezTo>
                <a:cubicBezTo>
                  <a:pt x="7033" y="1542"/>
                  <a:pt x="10757" y="0"/>
                  <a:pt x="1464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rnd">
            <a:solidFill>
              <a:srgbClr val="7F8690"/>
            </a:solidFill>
            <a:prstDash val="solid"/>
            <a:round/>
          </a:ln>
        </p:spPr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335D14D3-7217-D48B-1E60-30D97E601D1F}"/>
              </a:ext>
            </a:extLst>
          </p:cNvPr>
          <p:cNvSpPr/>
          <p:nvPr/>
        </p:nvSpPr>
        <p:spPr>
          <a:xfrm rot="16200000">
            <a:off x="11958283" y="7995794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0FFF375C-EEA3-6975-7A65-2C897D61FC7A}"/>
              </a:ext>
            </a:extLst>
          </p:cNvPr>
          <p:cNvSpPr txBox="1"/>
          <p:nvPr/>
        </p:nvSpPr>
        <p:spPr>
          <a:xfrm>
            <a:off x="2815933" y="4703983"/>
            <a:ext cx="5484732" cy="940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데이터의 방향성은 값이 클수록 잠재력 지수가 높도록 설정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But  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미세먼지 연평균 농도는 마이너스 요인으로 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‘1-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값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으로 반전시켜 정규화 처리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9E223F8D-930E-C850-072D-97F39D279E77}"/>
              </a:ext>
            </a:extLst>
          </p:cNvPr>
          <p:cNvSpPr txBox="1"/>
          <p:nvPr/>
        </p:nvSpPr>
        <p:spPr>
          <a:xfrm>
            <a:off x="10196197" y="4858932"/>
            <a:ext cx="3910685" cy="62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각 변수의  차이를 줄이는 방식을 취하여 </a:t>
            </a: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변수별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속성 값의 다양성을 산정 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산정 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D70DD1D6-192A-7765-7C22-C47097700F44}"/>
              </a:ext>
            </a:extLst>
          </p:cNvPr>
          <p:cNvSpPr txBox="1"/>
          <p:nvPr/>
        </p:nvSpPr>
        <p:spPr>
          <a:xfrm>
            <a:off x="16802432" y="4735906"/>
            <a:ext cx="4782450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가중치를 계산하기 위해 다양성을 산정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지표별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가중치를 산정하는 과정을 거쳐 엔트로피 가중치 계산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다양성은 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d_j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사용하며</a:t>
            </a:r>
            <a:r>
              <a:rPr lang="en-US" altLang="ko-KR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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w_j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는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의미한다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D89D7AFC-63A6-8AEF-9632-4F681034287C}"/>
              </a:ext>
            </a:extLst>
          </p:cNvPr>
          <p:cNvSpPr txBox="1"/>
          <p:nvPr/>
        </p:nvSpPr>
        <p:spPr>
          <a:xfrm>
            <a:off x="3716265" y="4110663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MIN-MAX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정규화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AC8C952E-7A50-F00E-6E73-71DF47FEA280}"/>
              </a:ext>
            </a:extLst>
          </p:cNvPr>
          <p:cNvSpPr txBox="1"/>
          <p:nvPr/>
        </p:nvSpPr>
        <p:spPr>
          <a:xfrm>
            <a:off x="10380924" y="4125792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세부 </a:t>
            </a:r>
            <a:r>
              <a:rPr lang="ko-KR" altLang="en-US" sz="3666" spc="-186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변수별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1BB725DF-EB25-E754-5831-9A9EA61FA412}"/>
              </a:ext>
            </a:extLst>
          </p:cNvPr>
          <p:cNvSpPr txBox="1"/>
          <p:nvPr/>
        </p:nvSpPr>
        <p:spPr>
          <a:xfrm>
            <a:off x="17330678" y="4103208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엔트로피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F33B7510-CA94-3818-2E49-105220F47146}"/>
              </a:ext>
            </a:extLst>
          </p:cNvPr>
          <p:cNvSpPr txBox="1"/>
          <p:nvPr/>
        </p:nvSpPr>
        <p:spPr>
          <a:xfrm>
            <a:off x="2203758" y="11041519"/>
            <a:ext cx="20280511" cy="97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우리가 선택한 지표에 대해 관광 잠재력 지수라는 결과를 얻기 위해  지표별 가중치 결정이 중요한 문제이기 때문에 엔트로피 가중치법을 활용 </a:t>
            </a:r>
            <a:b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</a:b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　∵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연구자의 주관을 배제하고  측정된 자료만을 가지고 가중치를 도출하는 객관적인 기법으로 </a:t>
            </a:r>
            <a:r>
              <a:rPr lang="ko-KR" altLang="en-US" sz="2649" spc="-161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대상별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점수 차이에 대해 엔트로피를 계산하여 각 속성의 가중치를 정해 줄 수 있다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. </a:t>
            </a:r>
            <a:endParaRPr lang="en-US" sz="2649" spc="-161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Source Han Sans KR Medium"/>
              <a:sym typeface="Source Han Sans KR Medium"/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F7CCE49D-FBF4-4500-B6DA-9217B21FB1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30" name="TextBox 33">
            <a:extLst>
              <a:ext uri="{FF2B5EF4-FFF2-40B4-BE49-F238E27FC236}">
                <a16:creationId xmlns:a16="http://schemas.microsoft.com/office/drawing/2014/main" id="{3F7012E6-2E74-4D53-8336-61469A27922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DB7DA4D-CEFE-49AA-B92B-17F3C722D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1D9164C2-F14B-4B46-82AC-9231FD0E5DF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F9E88AF-EF9B-4DF6-91E5-565C01756DAF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365CE7C8-34B5-4D28-A210-23D989DE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36" name="TextBox 7">
            <a:extLst>
              <a:ext uri="{FF2B5EF4-FFF2-40B4-BE49-F238E27FC236}">
                <a16:creationId xmlns:a16="http://schemas.microsoft.com/office/drawing/2014/main" id="{06F41A06-05C7-495F-A595-B16A727DA000}"/>
              </a:ext>
            </a:extLst>
          </p:cNvPr>
          <p:cNvSpPr txBox="1"/>
          <p:nvPr/>
        </p:nvSpPr>
        <p:spPr>
          <a:xfrm>
            <a:off x="6979027" y="9698616"/>
            <a:ext cx="10916391" cy="857305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객관적 가중치 부여를 위한 </a:t>
            </a:r>
            <a:r>
              <a:rPr lang="ko-KR" altLang="en-US" sz="5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을 활용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452C415-736E-4860-A01F-D822D5C1F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039" y="6033596"/>
            <a:ext cx="2838988" cy="147357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92FC7F-EACA-4904-9A0C-4304FB3DD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6641" y="6129223"/>
            <a:ext cx="2614032" cy="13405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F2C62F-6EFF-429E-8167-A42F92779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0773" y="6074940"/>
            <a:ext cx="3012673" cy="1311398"/>
          </a:xfrm>
          <a:prstGeom prst="rect">
            <a:avLst/>
          </a:prstGeom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58B6D7-178B-0B8C-65E7-845021B23564}"/>
              </a:ext>
            </a:extLst>
          </p:cNvPr>
          <p:cNvSpPr/>
          <p:nvPr/>
        </p:nvSpPr>
        <p:spPr>
          <a:xfrm>
            <a:off x="8601704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3969E45-6685-1D01-2FF9-7F1A369B55C5}"/>
              </a:ext>
            </a:extLst>
          </p:cNvPr>
          <p:cNvSpPr/>
          <p:nvPr/>
        </p:nvSpPr>
        <p:spPr>
          <a:xfrm>
            <a:off x="15412682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8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956D1-5448-16EC-6BC0-8E891EC3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CB6EBA-AC33-B17E-EB70-4492BF4E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2" y="7023872"/>
            <a:ext cx="6430272" cy="56872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26D55-D840-E2AD-8893-E83650351513}"/>
              </a:ext>
            </a:extLst>
          </p:cNvPr>
          <p:cNvSpPr/>
          <p:nvPr/>
        </p:nvSpPr>
        <p:spPr>
          <a:xfrm>
            <a:off x="1549390" y="2627391"/>
            <a:ext cx="21342613" cy="213949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3EB09D-E77E-3570-4991-7104BF30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C9B64BB7-AD71-6F18-74A5-2A23493E001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38B8678-7FE4-285E-7890-9D7F10AB6C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1BF16BF-443D-F901-DD1E-BC794910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3" name="TextBox 32">
            <a:extLst>
              <a:ext uri="{FF2B5EF4-FFF2-40B4-BE49-F238E27FC236}">
                <a16:creationId xmlns:a16="http://schemas.microsoft.com/office/drawing/2014/main" id="{D4585D4A-B0BC-1285-B033-D90F9AE7149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72BAA158-F19F-A345-DFC7-9E52BFFB9464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3">
            <a:extLst>
              <a:ext uri="{FF2B5EF4-FFF2-40B4-BE49-F238E27FC236}">
                <a16:creationId xmlns:a16="http://schemas.microsoft.com/office/drawing/2014/main" id="{6C7BF772-9B19-84B0-0115-B62CE3C0ACB2}"/>
              </a:ext>
            </a:extLst>
          </p:cNvPr>
          <p:cNvSpPr txBox="1"/>
          <p:nvPr/>
        </p:nvSpPr>
        <p:spPr>
          <a:xfrm>
            <a:off x="16037053" y="3190658"/>
            <a:ext cx="6201413" cy="1130300"/>
          </a:xfrm>
          <a:prstGeom prst="rect">
            <a:avLst/>
          </a:prstGeom>
        </p:spPr>
        <p:txBody>
          <a:bodyPr lIns="0" tIns="120868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6344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endParaRPr lang="en" sz="6344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670B44D-44DC-0CBE-04C9-5A50AE344F47}"/>
              </a:ext>
            </a:extLst>
          </p:cNvPr>
          <p:cNvSpPr/>
          <p:nvPr/>
        </p:nvSpPr>
        <p:spPr>
          <a:xfrm>
            <a:off x="2895600" y="5136586"/>
            <a:ext cx="18668999" cy="150629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4E5A6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8960" tIns="568960" rIns="568960" bIns="568960" numCol="1" spcCol="1270" anchor="ctr" anchorCtr="0">
            <a:noAutofit/>
          </a:bodyPr>
          <a:lstStyle/>
          <a:p>
            <a:pPr algn="ctr" defTabSz="3556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12BEE9-3967-0873-7AFD-1714088E9C5A}"/>
              </a:ext>
            </a:extLst>
          </p:cNvPr>
          <p:cNvSpPr txBox="1"/>
          <p:nvPr/>
        </p:nvSpPr>
        <p:spPr>
          <a:xfrm>
            <a:off x="1579930" y="3065776"/>
            <a:ext cx="5657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초기 전체 변수를 대상으로 </a:t>
            </a:r>
            <a:endParaRPr lang="en-US" altLang="ko-KR" sz="40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가중치법을 산출</a:t>
            </a: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5A005B61-F793-8E01-9DF6-898C9A70EC58}"/>
              </a:ext>
            </a:extLst>
          </p:cNvPr>
          <p:cNvSpPr/>
          <p:nvPr/>
        </p:nvSpPr>
        <p:spPr>
          <a:xfrm rot="10800000">
            <a:off x="7881316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AABF-DD94-96FB-64A3-D0BBBF6E91F9}"/>
              </a:ext>
            </a:extLst>
          </p:cNvPr>
          <p:cNvSpPr txBox="1"/>
          <p:nvPr/>
        </p:nvSpPr>
        <p:spPr>
          <a:xfrm>
            <a:off x="9444491" y="2938459"/>
            <a:ext cx="46974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지표 중복성 확인</a:t>
            </a:r>
            <a:br>
              <a:rPr lang="en-US" altLang="ko-KR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높은 상관관계를 가지는</a:t>
            </a:r>
            <a:endParaRPr lang="en-US" altLang="ko-KR" sz="32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일부 컬럼들을 식별</a:t>
            </a:r>
          </a:p>
        </p:txBody>
      </p:sp>
      <p:sp>
        <p:nvSpPr>
          <p:cNvPr id="9" name="Freeform 26">
            <a:extLst>
              <a:ext uri="{FF2B5EF4-FFF2-40B4-BE49-F238E27FC236}">
                <a16:creationId xmlns:a16="http://schemas.microsoft.com/office/drawing/2014/main" id="{18CA4244-2B9D-34FC-141F-55E54D25BBD2}"/>
              </a:ext>
            </a:extLst>
          </p:cNvPr>
          <p:cNvSpPr/>
          <p:nvPr/>
        </p:nvSpPr>
        <p:spPr>
          <a:xfrm rot="10800000">
            <a:off x="15061889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E941920F-8AC5-D113-2076-D22D3C458FEE}"/>
              </a:ext>
            </a:extLst>
          </p:cNvPr>
          <p:cNvSpPr txBox="1"/>
          <p:nvPr/>
        </p:nvSpPr>
        <p:spPr>
          <a:xfrm>
            <a:off x="7454438" y="9626071"/>
            <a:ext cx="6479550" cy="813752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인프라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</a:t>
            </a:r>
            <a:r>
              <a:rPr lang="ko-KR" altLang="en-US" sz="3200" b="1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합해서 표시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F2BA18E9-446A-CD00-8CB3-609E85AFC524}"/>
              </a:ext>
            </a:extLst>
          </p:cNvPr>
          <p:cNvSpPr txBox="1"/>
          <p:nvPr/>
        </p:nvSpPr>
        <p:spPr>
          <a:xfrm>
            <a:off x="7438348" y="7073120"/>
            <a:ext cx="7911098" cy="2188083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i="0" dirty="0">
                <a:solidFill>
                  <a:srgbClr val="7F869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16.251%, </a:t>
            </a:r>
            <a:b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국립공원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현황에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13.619%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두번째로 의미 있는 가중치인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b="1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지표만 남기고 국립공원 보유수는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" name="TextBox 45">
            <a:extLst>
              <a:ext uri="{FF2B5EF4-FFF2-40B4-BE49-F238E27FC236}">
                <a16:creationId xmlns:a16="http://schemas.microsoft.com/office/drawing/2014/main" id="{F2FC86D0-7AC2-AC3F-33AA-27695590A98A}"/>
              </a:ext>
            </a:extLst>
          </p:cNvPr>
          <p:cNvSpPr txBox="1"/>
          <p:nvPr/>
        </p:nvSpPr>
        <p:spPr>
          <a:xfrm>
            <a:off x="7466161" y="10626807"/>
            <a:ext cx="7069315" cy="1142509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두 지표의 개념이 완전히 다르므로 결합보다 하나의 지표를 선택하여 사용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보다 높은 가중치인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녹지환경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6.593%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를 남기고 대중교통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평균은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676BD0F0-E1BA-B5F4-5C09-8BDCB50E4D74}"/>
              </a:ext>
            </a:extLst>
          </p:cNvPr>
          <p:cNvSpPr txBox="1"/>
          <p:nvPr/>
        </p:nvSpPr>
        <p:spPr>
          <a:xfrm>
            <a:off x="7002323" y="5308915"/>
            <a:ext cx="14028878" cy="1182027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지표가 매우 높은 상관관계를 가진다면 동일한 정보를 두 번 측정하고 있다는 뜻으로 </a:t>
            </a:r>
            <a:b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정보가 중복성을 나타나게 되기 때문에 가중치가 왜곡될 가능성이 존재</a:t>
            </a:r>
            <a:endParaRPr lang="en" sz="44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AAD4FB8-111C-F710-0169-EA4AA02751B6}"/>
              </a:ext>
            </a:extLst>
          </p:cNvPr>
          <p:cNvSpPr/>
          <p:nvPr/>
        </p:nvSpPr>
        <p:spPr>
          <a:xfrm>
            <a:off x="6097469" y="9868368"/>
            <a:ext cx="510824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174D0B-31A2-7F6C-0E4D-C3ED4C5470FA}"/>
              </a:ext>
            </a:extLst>
          </p:cNvPr>
          <p:cNvSpPr/>
          <p:nvPr/>
        </p:nvSpPr>
        <p:spPr>
          <a:xfrm>
            <a:off x="3431647" y="10315131"/>
            <a:ext cx="510824" cy="48557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AB47200-091C-3522-CA0E-23A8BAD29099}"/>
              </a:ext>
            </a:extLst>
          </p:cNvPr>
          <p:cNvSpPr/>
          <p:nvPr/>
        </p:nvSpPr>
        <p:spPr>
          <a:xfrm>
            <a:off x="2971800" y="9411186"/>
            <a:ext cx="510825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0B89EF7-10FC-7CB0-EAB8-0450A9195256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6608293" y="9976101"/>
            <a:ext cx="988195" cy="14060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F4E034A-1131-DB98-74E3-3D15288F43F7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3407816" y="7470610"/>
            <a:ext cx="4188672" cy="2013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A04A462-F3D1-0E54-0513-6F838FFC9C40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3942471" y="10557916"/>
            <a:ext cx="3654017" cy="38999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6">
            <a:extLst>
              <a:ext uri="{FF2B5EF4-FFF2-40B4-BE49-F238E27FC236}">
                <a16:creationId xmlns:a16="http://schemas.microsoft.com/office/drawing/2014/main" id="{C95D490E-FEF8-36B7-DE2C-CAAB2F22F4C0}"/>
              </a:ext>
            </a:extLst>
          </p:cNvPr>
          <p:cNvSpPr txBox="1"/>
          <p:nvPr/>
        </p:nvSpPr>
        <p:spPr>
          <a:xfrm>
            <a:off x="3706183" y="5579905"/>
            <a:ext cx="2626076" cy="414498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중복성 확인</a:t>
            </a:r>
            <a:endParaRPr lang="en" sz="32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817320-1164-DF05-296C-EBF1100F46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010"/>
          <a:stretch>
            <a:fillRect/>
          </a:stretch>
        </p:blipFill>
        <p:spPr>
          <a:xfrm>
            <a:off x="14817568" y="7095056"/>
            <a:ext cx="8640381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2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D3-1D08-A9D6-82DF-58599EB7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C8885CB6-8C17-A5AF-B876-EF07D14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996" y="3765673"/>
            <a:ext cx="7845626" cy="544618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0384A46-5276-6480-30D2-E6D770B59B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227FAC8E-9C7D-2E2B-792D-CD746D21A20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64F20A-C344-3821-5A5E-5FA5B7AC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DD9B73-FBD0-46AA-8C7E-327BD6428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8" name="TextBox 32">
            <a:extLst>
              <a:ext uri="{FF2B5EF4-FFF2-40B4-BE49-F238E27FC236}">
                <a16:creationId xmlns:a16="http://schemas.microsoft.com/office/drawing/2014/main" id="{18EA580C-17CE-431A-8560-41AF772B69A4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16316F05-EBE5-467D-94F7-AC56DB1FBDA6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DABAC558-49E3-22D2-255B-123CE7C9EDF0}"/>
              </a:ext>
            </a:extLst>
          </p:cNvPr>
          <p:cNvSpPr txBox="1"/>
          <p:nvPr/>
        </p:nvSpPr>
        <p:spPr>
          <a:xfrm>
            <a:off x="1206512" y="9660511"/>
            <a:ext cx="14260273" cy="2970855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지표별 엔트로피 가중치와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변동계수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비교한 결과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성급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이상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호텔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영향력이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25.95%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가장 높은 가중치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보이며 가중치의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27.2%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지역간 변별력이 크게 나타났다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결과적으로 지역별 변별력이 낮은 지표들의 가중치를 낮추고 지역간 차이가 많은 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정보량이 많은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변별력이 높은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가중치가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50%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초과하지 않았기 때문에 전체적인 균형성도 만족한다고 볼 수 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F341D7-8229-3413-4710-1C48CEE1C6E1}"/>
              </a:ext>
            </a:extLst>
          </p:cNvPr>
          <p:cNvSpPr txBox="1"/>
          <p:nvPr/>
        </p:nvSpPr>
        <p:spPr>
          <a:xfrm>
            <a:off x="13584003" y="4881138"/>
            <a:ext cx="29607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성급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이상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호텔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B0D3B63E-20F4-6EDC-3087-68BD5A8447B6}"/>
              </a:ext>
            </a:extLst>
          </p:cNvPr>
          <p:cNvSpPr/>
          <p:nvPr/>
        </p:nvSpPr>
        <p:spPr>
          <a:xfrm>
            <a:off x="14056215" y="4327732"/>
            <a:ext cx="297157" cy="512928"/>
          </a:xfrm>
          <a:prstGeom prst="triangle">
            <a:avLst>
              <a:gd name="adj" fmla="val 52627"/>
            </a:avLst>
          </a:prstGeom>
          <a:solidFill>
            <a:srgbClr val="4E5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71BB84CA-26FD-B82D-2C79-C5536597CCE3}"/>
              </a:ext>
            </a:extLst>
          </p:cNvPr>
          <p:cNvSpPr txBox="1"/>
          <p:nvPr/>
        </p:nvSpPr>
        <p:spPr>
          <a:xfrm>
            <a:off x="9745509" y="2827819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CV</a:t>
            </a:r>
            <a:r>
              <a:rPr lang="ko-KR" altLang="en-US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와 가중치 비교</a:t>
            </a:r>
            <a:endParaRPr lang="en-US" altLang="ko-KR" sz="44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8B07646C-07DB-CFE8-94E4-6A0F6B6A883A}"/>
              </a:ext>
            </a:extLst>
          </p:cNvPr>
          <p:cNvSpPr/>
          <p:nvPr/>
        </p:nvSpPr>
        <p:spPr>
          <a:xfrm rot="10800000">
            <a:off x="7254019" y="6052959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2" name="TextBox 44">
            <a:extLst>
              <a:ext uri="{FF2B5EF4-FFF2-40B4-BE49-F238E27FC236}">
                <a16:creationId xmlns:a16="http://schemas.microsoft.com/office/drawing/2014/main" id="{8E520159-B07D-F927-CACF-3FF14582AC5B}"/>
              </a:ext>
            </a:extLst>
          </p:cNvPr>
          <p:cNvSpPr txBox="1"/>
          <p:nvPr/>
        </p:nvSpPr>
        <p:spPr>
          <a:xfrm>
            <a:off x="17882962" y="2837686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순위 안정성 테스트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0A017A-973C-7264-1708-444C9040A677}"/>
              </a:ext>
            </a:extLst>
          </p:cNvPr>
          <p:cNvGrpSpPr/>
          <p:nvPr/>
        </p:nvGrpSpPr>
        <p:grpSpPr>
          <a:xfrm>
            <a:off x="9019358" y="3037291"/>
            <a:ext cx="529936" cy="549706"/>
            <a:chOff x="2241325" y="5352880"/>
            <a:chExt cx="755649" cy="755648"/>
          </a:xfrm>
        </p:grpSpPr>
        <p:pic>
          <p:nvPicPr>
            <p:cNvPr id="78" name="Picture 42">
              <a:extLst>
                <a:ext uri="{FF2B5EF4-FFF2-40B4-BE49-F238E27FC236}">
                  <a16:creationId xmlns:a16="http://schemas.microsoft.com/office/drawing/2014/main" id="{A036B73F-F315-9F19-665D-50E44156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79" name="Picture 43">
              <a:extLst>
                <a:ext uri="{FF2B5EF4-FFF2-40B4-BE49-F238E27FC236}">
                  <a16:creationId xmlns:a16="http://schemas.microsoft.com/office/drawing/2014/main" id="{9CA67A6D-6B16-BE9D-005D-3A88A7BA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3403F14-BDAA-4D97-92C8-4E6A0DF7D0CA}"/>
              </a:ext>
            </a:extLst>
          </p:cNvPr>
          <p:cNvGrpSpPr/>
          <p:nvPr/>
        </p:nvGrpSpPr>
        <p:grpSpPr>
          <a:xfrm>
            <a:off x="17101226" y="3007257"/>
            <a:ext cx="529936" cy="549706"/>
            <a:chOff x="2241325" y="5352880"/>
            <a:chExt cx="755649" cy="755648"/>
          </a:xfrm>
        </p:grpSpPr>
        <p:pic>
          <p:nvPicPr>
            <p:cNvPr id="81" name="Picture 42">
              <a:extLst>
                <a:ext uri="{FF2B5EF4-FFF2-40B4-BE49-F238E27FC236}">
                  <a16:creationId xmlns:a16="http://schemas.microsoft.com/office/drawing/2014/main" id="{C5868E6C-E4CD-3887-DF4A-513B843F8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82" name="Picture 43">
              <a:extLst>
                <a:ext uri="{FF2B5EF4-FFF2-40B4-BE49-F238E27FC236}">
                  <a16:creationId xmlns:a16="http://schemas.microsoft.com/office/drawing/2014/main" id="{760058EC-B502-2CC9-E29F-FEACB961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sp>
        <p:nvSpPr>
          <p:cNvPr id="83" name="TextBox 45">
            <a:extLst>
              <a:ext uri="{FF2B5EF4-FFF2-40B4-BE49-F238E27FC236}">
                <a16:creationId xmlns:a16="http://schemas.microsoft.com/office/drawing/2014/main" id="{35902222-352E-059B-3816-A2F44EC54933}"/>
              </a:ext>
            </a:extLst>
          </p:cNvPr>
          <p:cNvSpPr txBox="1"/>
          <p:nvPr/>
        </p:nvSpPr>
        <p:spPr>
          <a:xfrm>
            <a:off x="15591972" y="9160904"/>
            <a:ext cx="8433031" cy="3640696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확인해본 결과 대부분의 지역들이 데이터의 변동에 순위가 크게 바뀌지 않아 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일관성 있게 반영한다는 것을 보여준다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F71C9-D460-0B29-DCD9-8BDC69090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194" y="3184365"/>
            <a:ext cx="5391706" cy="310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905CFA-D939-EA27-C0ED-2DE1E56C69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576" y="6379782"/>
            <a:ext cx="5391706" cy="31302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0CAF64-083A-DA24-F754-AA56871FA8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94118" y="4158732"/>
            <a:ext cx="720190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ADCF-E74B-CF7C-712A-280C5643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05C892F4-6B41-A3B0-887B-D85DA16CF8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D8E1678F-555C-B311-19CA-EDE2E803137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98E6DC1-DE7B-E923-BAB6-3E76553A2B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0B1DF5FD-6276-4881-B434-A7D9A5AE6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327ADCC2-CD6C-4E8D-9CFE-50AFDDB0AD9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FDC4FC36-71D7-E027-4095-B137AC91476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1A91C83-7B61-83DF-11B4-118A0361E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0556"/>
              </p:ext>
            </p:extLst>
          </p:nvPr>
        </p:nvGraphicFramePr>
        <p:xfrm>
          <a:off x="6353480" y="4823884"/>
          <a:ext cx="3777004" cy="248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004">
                  <a:extLst>
                    <a:ext uri="{9D8B030D-6E8A-4147-A177-3AD203B41FA5}">
                      <a16:colId xmlns:a16="http://schemas.microsoft.com/office/drawing/2014/main" val="3541712109"/>
                    </a:ext>
                  </a:extLst>
                </a:gridCol>
              </a:tblGrid>
              <a:tr h="58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변별력 검증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58445"/>
                  </a:ext>
                </a:extLst>
              </a:tr>
              <a:tr h="629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 ~ 0.5700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227723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0.1866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884224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62.25%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93058"/>
                  </a:ext>
                </a:extLst>
              </a:tr>
            </a:tbl>
          </a:graphicData>
        </a:graphic>
      </p:graphicFrame>
      <p:sp>
        <p:nvSpPr>
          <p:cNvPr id="31" name="TextBox 45">
            <a:extLst>
              <a:ext uri="{FF2B5EF4-FFF2-40B4-BE49-F238E27FC236}">
                <a16:creationId xmlns:a16="http://schemas.microsoft.com/office/drawing/2014/main" id="{EC2C663A-2264-61AE-BD67-82D1A8F9DC35}"/>
              </a:ext>
            </a:extLst>
          </p:cNvPr>
          <p:cNvSpPr txBox="1"/>
          <p:nvPr/>
        </p:nvSpPr>
        <p:spPr>
          <a:xfrm>
            <a:off x="1687551" y="8220057"/>
            <a:ext cx="8293310" cy="201928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지수가 중앙값에 집중되지 않고 양끝단에 몰려 있는 것을 보면 잠재력이 매우 높은 지역과 잠재력이 낮은 지역을 명확하게 분리하고 있음을 의미한다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FF38D-B35B-FC8A-7FC1-2AB7F061BB49}"/>
              </a:ext>
            </a:extLst>
          </p:cNvPr>
          <p:cNvSpPr/>
          <p:nvPr/>
        </p:nvSpPr>
        <p:spPr>
          <a:xfrm>
            <a:off x="10591800" y="2698526"/>
            <a:ext cx="12500352" cy="10122348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CA9D4-9A3C-447F-6393-AF2BDB9BDC55}"/>
              </a:ext>
            </a:extLst>
          </p:cNvPr>
          <p:cNvSpPr/>
          <p:nvPr/>
        </p:nvSpPr>
        <p:spPr>
          <a:xfrm>
            <a:off x="10857623" y="2899405"/>
            <a:ext cx="11964120" cy="97317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EC9430-9F5F-E5DE-97EF-88AFB6665E1C}"/>
              </a:ext>
            </a:extLst>
          </p:cNvPr>
          <p:cNvSpPr txBox="1"/>
          <p:nvPr/>
        </p:nvSpPr>
        <p:spPr>
          <a:xfrm>
            <a:off x="12271464" y="3292959"/>
            <a:ext cx="91165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가중치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CB1D21D-6D8D-D0A2-003D-7D6A1E1A31C3}"/>
              </a:ext>
            </a:extLst>
          </p:cNvPr>
          <p:cNvCxnSpPr>
            <a:cxnSpLocks/>
          </p:cNvCxnSpPr>
          <p:nvPr/>
        </p:nvCxnSpPr>
        <p:spPr>
          <a:xfrm>
            <a:off x="12496800" y="4660375"/>
            <a:ext cx="85851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68A8C34-A125-E9DB-E211-15FD8ED98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87650"/>
              </p:ext>
            </p:extLst>
          </p:nvPr>
        </p:nvGraphicFramePr>
        <p:xfrm>
          <a:off x="17106298" y="5081754"/>
          <a:ext cx="490605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260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17794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부산광역시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62731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0.2334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9463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대구광역시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0.1235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59148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세종특별자치시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0.1097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999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울산광역시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0.1005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65819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대전광역시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0.0924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98154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광주광역시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0.0868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89761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인천광역시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39709"/>
                  </a:ext>
                </a:extLst>
              </a:tr>
            </a:tbl>
          </a:graphicData>
        </a:graphic>
      </p:graphicFrame>
      <p:sp>
        <p:nvSpPr>
          <p:cNvPr id="38" name="TextBox 45">
            <a:extLst>
              <a:ext uri="{FF2B5EF4-FFF2-40B4-BE49-F238E27FC236}">
                <a16:creationId xmlns:a16="http://schemas.microsoft.com/office/drawing/2014/main" id="{35B76476-8558-47AF-8767-026E04C96DF3}"/>
              </a:ext>
            </a:extLst>
          </p:cNvPr>
          <p:cNvSpPr txBox="1"/>
          <p:nvPr/>
        </p:nvSpPr>
        <p:spPr>
          <a:xfrm>
            <a:off x="11726553" y="10676896"/>
            <a:ext cx="10285799" cy="167829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종합적으로 검증한 결과 산출된 가중치를 최종 관광 잠재력 지수로 확정하는 것이 타당하다고 판단된다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67511C3-F87B-CC50-1AFE-B5084EE18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95389"/>
              </p:ext>
            </p:extLst>
          </p:nvPr>
        </p:nvGraphicFramePr>
        <p:xfrm>
          <a:off x="11707064" y="5083295"/>
          <a:ext cx="490605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18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06935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전라남도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0.5700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343149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서울특별시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0.5515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8025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강원특별자치도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0.5287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7530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0.5228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4063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0.5164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2437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경기도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0.4418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328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제주특별자치도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0.3210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1136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전북특별자치도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0.3058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1611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0.2725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6491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C5B65C9-1B01-FCF1-759E-F6413A1C5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13" y="4660375"/>
            <a:ext cx="5235895" cy="34234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3558C-D625-4D8F-A505-25690254E566}"/>
              </a:ext>
            </a:extLst>
          </p:cNvPr>
          <p:cNvGrpSpPr/>
          <p:nvPr/>
        </p:nvGrpSpPr>
        <p:grpSpPr>
          <a:xfrm>
            <a:off x="754513" y="2922958"/>
            <a:ext cx="9414071" cy="8892468"/>
            <a:chOff x="754513" y="2922958"/>
            <a:chExt cx="9414071" cy="88924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43242A-AC7C-44B5-A289-765CA5220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6" r="30112" b="4876"/>
            <a:stretch/>
          </p:blipFill>
          <p:spPr>
            <a:xfrm>
              <a:off x="754513" y="2922958"/>
              <a:ext cx="9375971" cy="88924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E31459E-AB1E-4C6A-8F7E-F246C97C2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3" t="395" b="90898"/>
            <a:stretch/>
          </p:blipFill>
          <p:spPr>
            <a:xfrm>
              <a:off x="5605168" y="11172571"/>
              <a:ext cx="4563416" cy="64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58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9495-914F-F42F-03B0-6EDD1A45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F2619AD-DE16-EB5D-E23E-6F57697479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5AEDA02-09C0-6051-6B95-3A869D11B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A0FC46D-20E3-44EA-BEA0-F931AF114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2" name="TextBox 32">
            <a:extLst>
              <a:ext uri="{FF2B5EF4-FFF2-40B4-BE49-F238E27FC236}">
                <a16:creationId xmlns:a16="http://schemas.microsoft.com/office/drawing/2014/main" id="{27E99C58-F041-45AD-86A3-7FA614D4D6D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STEP2.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관광객 실적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C0404F-8753-4B7D-A5E5-E37784BFEF68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3905250" y="6706510"/>
            <a:ext cx="14283415" cy="9281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986C4E-91EC-423F-89C3-1C2D9D40CBA1}"/>
              </a:ext>
            </a:extLst>
          </p:cNvPr>
          <p:cNvCxnSpPr>
            <a:cxnSpLocks/>
          </p:cNvCxnSpPr>
          <p:nvPr/>
        </p:nvCxnSpPr>
        <p:spPr>
          <a:xfrm flipV="1">
            <a:off x="6026392" y="3182401"/>
            <a:ext cx="0" cy="3505201"/>
          </a:xfrm>
          <a:prstGeom prst="line">
            <a:avLst/>
          </a:prstGeom>
          <a:ln w="57150">
            <a:solidFill>
              <a:srgbClr val="838E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5A67EB-F18C-EFEC-6518-F86792A962DB}"/>
              </a:ext>
            </a:extLst>
          </p:cNvPr>
          <p:cNvGrpSpPr/>
          <p:nvPr/>
        </p:nvGrpSpPr>
        <p:grpSpPr>
          <a:xfrm>
            <a:off x="6365710" y="3394374"/>
            <a:ext cx="10511724" cy="1694578"/>
            <a:chOff x="6495947" y="3258249"/>
            <a:chExt cx="10511724" cy="16945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1B875-D1CD-4211-B740-2EBF8E39E5FC}"/>
                </a:ext>
              </a:extLst>
            </p:cNvPr>
            <p:cNvSpPr txBox="1"/>
            <p:nvPr/>
          </p:nvSpPr>
          <p:spPr>
            <a:xfrm>
              <a:off x="6495947" y="3258249"/>
              <a:ext cx="48125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전처리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6645541" y="4121830"/>
              <a:ext cx="103621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분석에 맞춰 데이터를 가공하여 잠재적 수요 실현의 최소치를 추정하는 새로운 대리변수를 생성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잠재적 수요 실현의 최소치 추정하는 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anose="020B0600000101010101" charset="-127"/>
                  <a:ea typeface="프리젠테이션 4 Regular" panose="020B0600000101010101" charset="-127"/>
                </a:rPr>
                <a:t>대리변수로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관광객 실적을 활용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E899ED6-9C3E-4FDB-86DC-AE82B1F7EB8C}"/>
              </a:ext>
            </a:extLst>
          </p:cNvPr>
          <p:cNvSpPr/>
          <p:nvPr/>
        </p:nvSpPr>
        <p:spPr>
          <a:xfrm>
            <a:off x="1085850" y="5365602"/>
            <a:ext cx="2819400" cy="2700378"/>
          </a:xfrm>
          <a:prstGeom prst="ellipse">
            <a:avLst/>
          </a:prstGeom>
          <a:solidFill>
            <a:srgbClr val="83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프리젠테이션 6 SemiBold" pitchFamily="2" charset="-127"/>
                <a:ea typeface="프리젠테이션 6 SemiBold" pitchFamily="2" charset="-127"/>
              </a:rPr>
              <a:t>관광객 실적 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추출과정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4ACAD0-FA83-74B2-C0BC-75D9DBF653C8}"/>
              </a:ext>
            </a:extLst>
          </p:cNvPr>
          <p:cNvGrpSpPr/>
          <p:nvPr/>
        </p:nvGrpSpPr>
        <p:grpSpPr>
          <a:xfrm>
            <a:off x="10973105" y="6733899"/>
            <a:ext cx="7735531" cy="5650807"/>
            <a:chOff x="10972800" y="6998393"/>
            <a:chExt cx="7735531" cy="5650807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/>
            <p:nvPr/>
          </p:nvCxnSpPr>
          <p:spPr>
            <a:xfrm flipH="1" flipV="1">
              <a:off x="10972800" y="6998393"/>
              <a:ext cx="3027" cy="565080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11367020" y="7952240"/>
              <a:ext cx="73413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3. ‘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관광객 실적</a:t>
              </a:r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’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의 의미와 활용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8744358"/>
              <a:ext cx="4204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대리변수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(Proxy Variable)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7" y="9347122"/>
              <a:ext cx="65143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해당 지역의 관광 인프라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측정 가능한 지점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)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대비 실제로 얼마나 효율적으로 수요를 유치했는지를 나타내는 최소 실현 수준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10638055"/>
              <a:ext cx="5077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 목표 명확화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8" y="11240819"/>
              <a:ext cx="65141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단순히 양적 총량이 많은 지역이 아닌 통제된 인프라를 기준으로 가장 효율적인 관광 수요 실현을 달성하는 지역을 선발하는데 활용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C66E05-CCFC-E1EF-010E-811EE25F1C6E}"/>
              </a:ext>
            </a:extLst>
          </p:cNvPr>
          <p:cNvGrpSpPr/>
          <p:nvPr/>
        </p:nvGrpSpPr>
        <p:grpSpPr>
          <a:xfrm>
            <a:off x="4569797" y="6743233"/>
            <a:ext cx="6107590" cy="5601167"/>
            <a:chOff x="4179410" y="6725693"/>
            <a:chExt cx="6107590" cy="5601167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410" y="6725693"/>
              <a:ext cx="0" cy="560116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4464360" y="7695319"/>
              <a:ext cx="5356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선정 및 필요성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3987" y="8445429"/>
              <a:ext cx="1798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객관성 확보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53723" y="9047099"/>
              <a:ext cx="5733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지역별로 측정 및 통제 가능한 주요 관광지 수가 상이하여 총량 비교 시 객관성 확보가 어려움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0813" y="10096519"/>
              <a:ext cx="21820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비교 기준 설정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74065" y="10737672"/>
              <a:ext cx="5203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전체 관광객 수 대신 평균 실적을 사용해야 각 지역의 관광 잠재력 대비 수요 실현 수준을 공정하게 비교 가능</a:t>
              </a:r>
            </a:p>
          </p:txBody>
        </p:sp>
      </p:grp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/>
          <p:nvPr/>
        </p:nvCxnSpPr>
        <p:spPr>
          <a:xfrm>
            <a:off x="24231600" y="5761041"/>
            <a:ext cx="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C30C1A53-F37C-430F-8AE8-C151D63C01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30"/>
          <a:stretch/>
        </p:blipFill>
        <p:spPr>
          <a:xfrm>
            <a:off x="18436315" y="4758700"/>
            <a:ext cx="5366129" cy="3704269"/>
          </a:xfrm>
          <a:prstGeom prst="roundRect">
            <a:avLst/>
          </a:prstGeom>
          <a:ln w="57150">
            <a:solidFill>
              <a:srgbClr val="1F497D"/>
            </a:solidFill>
          </a:ln>
        </p:spPr>
      </p:pic>
      <p:sp>
        <p:nvSpPr>
          <p:cNvPr id="74" name="TextBox 7">
            <a:extLst>
              <a:ext uri="{FF2B5EF4-FFF2-40B4-BE49-F238E27FC236}">
                <a16:creationId xmlns:a16="http://schemas.microsoft.com/office/drawing/2014/main" id="{AE8B9175-9084-45B8-B649-AA925FE9D10D}"/>
              </a:ext>
            </a:extLst>
          </p:cNvPr>
          <p:cNvSpPr txBox="1"/>
          <p:nvPr/>
        </p:nvSpPr>
        <p:spPr>
          <a:xfrm>
            <a:off x="19680982" y="8502037"/>
            <a:ext cx="4121462" cy="660750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시도별 관광 실적 워드 클라우드</a:t>
            </a:r>
            <a:endParaRPr lang="en-US" altLang="ko-KR" sz="20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21596A6-CEBE-43B1-97CB-7B20EE3BF13A}"/>
              </a:ext>
            </a:extLst>
          </p:cNvPr>
          <p:cNvSpPr/>
          <p:nvPr/>
        </p:nvSpPr>
        <p:spPr>
          <a:xfrm>
            <a:off x="7036747" y="5802627"/>
            <a:ext cx="8291636" cy="1666696"/>
          </a:xfrm>
          <a:prstGeom prst="roundRect">
            <a:avLst>
              <a:gd name="adj" fmla="val 21123"/>
            </a:avLst>
          </a:prstGeom>
          <a:solidFill>
            <a:srgbClr val="34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519839F-996F-4853-9598-8886E7E9CC06}"/>
              </a:ext>
            </a:extLst>
          </p:cNvPr>
          <p:cNvGrpSpPr/>
          <p:nvPr/>
        </p:nvGrpSpPr>
        <p:grpSpPr>
          <a:xfrm>
            <a:off x="7143629" y="6035940"/>
            <a:ext cx="8291636" cy="1324278"/>
            <a:chOff x="21963898" y="6280560"/>
            <a:chExt cx="6843836" cy="132427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F218616-C56E-44A5-96A2-96E31E102028}"/>
                </a:ext>
              </a:extLst>
            </p:cNvPr>
            <p:cNvSpPr txBox="1"/>
            <p:nvPr/>
          </p:nvSpPr>
          <p:spPr>
            <a:xfrm>
              <a:off x="21963898" y="6280560"/>
              <a:ext cx="6843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주요 관광지 입장 고객 수 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내국인 총계 기준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0670948-A3AC-4CC4-A757-D73BCD5554F5}"/>
                </a:ext>
              </a:extLst>
            </p:cNvPr>
            <p:cNvSpPr txBox="1"/>
            <p:nvPr/>
          </p:nvSpPr>
          <p:spPr>
            <a:xfrm>
              <a:off x="24216958" y="6958507"/>
              <a:ext cx="283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관광지 수 </a:t>
              </a:r>
              <a:endParaRPr lang="en-US" altLang="ko-KR" sz="3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435185B-FE82-4624-91E7-1165A88671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5222" y="6930107"/>
              <a:ext cx="6160501" cy="59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43B36D-B732-5BB2-679F-7C6CA111BD20}"/>
              </a:ext>
            </a:extLst>
          </p:cNvPr>
          <p:cNvGrpSpPr/>
          <p:nvPr/>
        </p:nvGrpSpPr>
        <p:grpSpPr>
          <a:xfrm>
            <a:off x="17807872" y="6165908"/>
            <a:ext cx="403928" cy="1117707"/>
            <a:chOff x="18205986" y="6186968"/>
            <a:chExt cx="403928" cy="111770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6828D5E-F4A2-4623-91A4-4D3F7E73E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12854" y="6748995"/>
              <a:ext cx="397060" cy="55568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AA0FDF1-8D7F-4CAC-8831-74897C0D1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05986" y="6186968"/>
              <a:ext cx="403928" cy="546931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33">
            <a:extLst>
              <a:ext uri="{FF2B5EF4-FFF2-40B4-BE49-F238E27FC236}">
                <a16:creationId xmlns:a16="http://schemas.microsoft.com/office/drawing/2014/main" id="{C02D24E8-B81E-F20D-3FD6-CC037A150F9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EEFD264-3059-43A4-A64D-C0742A74B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1837" y="3548951"/>
            <a:ext cx="5673851" cy="66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987DF-A4BD-DBA4-A81F-93358C53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85FF473-57E1-AE11-4B03-4CE1E8069D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50DF4-3DF7-E639-18D7-DC5B6042F53D}"/>
              </a:ext>
            </a:extLst>
          </p:cNvPr>
          <p:cNvSpPr txBox="1"/>
          <p:nvPr/>
        </p:nvSpPr>
        <p:spPr>
          <a:xfrm>
            <a:off x="15456013" y="5238351"/>
            <a:ext cx="77849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OLS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의 가정이 만족되지 않는 상황에서 대안적으로 사용하는 회귀방법으로 종속변수에 이상치가 많거나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정규분포를 따르지 않는 경우에도 모델의 안정성과 일반화 성능을 보장하는 일반화된 회귀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로버스트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회귀분석으로 얻은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분석 예상과의 차이를 더 잘 나타낼 수 있다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 잠재력 지수는 높음에도 불구하고 예상 관광객 실적이 낮게 나타나는 곳인데 그 중 전라남도가 가장 낮게 나타났다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0991F5-C37B-9688-108D-61580E9952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98A83BF7-4345-320F-A0C6-49FE55662FC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0E672CF-265F-F0C0-7AC1-37CF07C5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17020B73-5157-2D09-5329-D049C618AE4B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61A5373D-FE41-6A59-8F96-D92937D6A4FF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STEP3.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지수와 관광객 실적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1BCF179-C7A0-B88F-8D30-69876336E50E}"/>
              </a:ext>
            </a:extLst>
          </p:cNvPr>
          <p:cNvGrpSpPr/>
          <p:nvPr/>
        </p:nvGrpSpPr>
        <p:grpSpPr>
          <a:xfrm>
            <a:off x="15446285" y="3043703"/>
            <a:ext cx="6671400" cy="1538599"/>
            <a:chOff x="0" y="0"/>
            <a:chExt cx="1757077" cy="40522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257FD8F-505B-7FEA-002E-9E58611A0E62}"/>
                </a:ext>
              </a:extLst>
            </p:cNvPr>
            <p:cNvSpPr/>
            <p:nvPr/>
          </p:nvSpPr>
          <p:spPr>
            <a:xfrm>
              <a:off x="0" y="0"/>
              <a:ext cx="1757077" cy="405228"/>
            </a:xfrm>
            <a:custGeom>
              <a:avLst/>
              <a:gdLst/>
              <a:ahLst/>
              <a:cxnLst/>
              <a:rect l="l" t="t" r="r" b="b"/>
              <a:pathLst>
                <a:path w="1757077" h="405228">
                  <a:moveTo>
                    <a:pt x="59184" y="0"/>
                  </a:moveTo>
                  <a:lnTo>
                    <a:pt x="1697893" y="0"/>
                  </a:lnTo>
                  <a:cubicBezTo>
                    <a:pt x="1713589" y="0"/>
                    <a:pt x="1728643" y="6235"/>
                    <a:pt x="1739742" y="17334"/>
                  </a:cubicBezTo>
                  <a:cubicBezTo>
                    <a:pt x="1750841" y="28434"/>
                    <a:pt x="1757077" y="43487"/>
                    <a:pt x="1757077" y="59184"/>
                  </a:cubicBezTo>
                  <a:lnTo>
                    <a:pt x="1757077" y="346044"/>
                  </a:lnTo>
                  <a:cubicBezTo>
                    <a:pt x="1757077" y="361740"/>
                    <a:pt x="1750841" y="376794"/>
                    <a:pt x="1739742" y="387893"/>
                  </a:cubicBezTo>
                  <a:cubicBezTo>
                    <a:pt x="1728643" y="398992"/>
                    <a:pt x="1713589" y="405228"/>
                    <a:pt x="1697893" y="405228"/>
                  </a:cubicBezTo>
                  <a:lnTo>
                    <a:pt x="59184" y="405228"/>
                  </a:lnTo>
                  <a:cubicBezTo>
                    <a:pt x="43487" y="405228"/>
                    <a:pt x="28434" y="398992"/>
                    <a:pt x="17334" y="387893"/>
                  </a:cubicBezTo>
                  <a:cubicBezTo>
                    <a:pt x="6235" y="376794"/>
                    <a:pt x="0" y="361740"/>
                    <a:pt x="0" y="346044"/>
                  </a:cubicBezTo>
                  <a:lnTo>
                    <a:pt x="0" y="59184"/>
                  </a:lnTo>
                  <a:cubicBezTo>
                    <a:pt x="0" y="43487"/>
                    <a:pt x="6235" y="28434"/>
                    <a:pt x="17334" y="17334"/>
                  </a:cubicBezTo>
                  <a:cubicBezTo>
                    <a:pt x="28434" y="6235"/>
                    <a:pt x="43487" y="0"/>
                    <a:pt x="59184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C6C8B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B380620-92B0-FAAF-0A94-12FD552E3001}"/>
                </a:ext>
              </a:extLst>
            </p:cNvPr>
            <p:cNvSpPr txBox="1"/>
            <p:nvPr/>
          </p:nvSpPr>
          <p:spPr>
            <a:xfrm>
              <a:off x="0" y="-76200"/>
              <a:ext cx="1757077" cy="48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3" name="Freeform 19">
            <a:extLst>
              <a:ext uri="{FF2B5EF4-FFF2-40B4-BE49-F238E27FC236}">
                <a16:creationId xmlns:a16="http://schemas.microsoft.com/office/drawing/2014/main" id="{460F12CA-CCCB-E9BA-105A-B540D91B4274}"/>
              </a:ext>
            </a:extLst>
          </p:cNvPr>
          <p:cNvSpPr/>
          <p:nvPr/>
        </p:nvSpPr>
        <p:spPr>
          <a:xfrm rot="-5400000">
            <a:off x="13876047" y="3281144"/>
            <a:ext cx="380803" cy="1102324"/>
          </a:xfrm>
          <a:custGeom>
            <a:avLst/>
            <a:gdLst/>
            <a:ahLst/>
            <a:cxnLst/>
            <a:rect l="l" t="t" r="r" b="b"/>
            <a:pathLst>
              <a:path w="380803" h="1102324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D49EE-7C6F-2601-3AFC-5C0AE9846CDB}"/>
              </a:ext>
            </a:extLst>
          </p:cNvPr>
          <p:cNvSpPr txBox="1"/>
          <p:nvPr/>
        </p:nvSpPr>
        <p:spPr>
          <a:xfrm>
            <a:off x="16621557" y="33825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latin typeface="프리젠테이션 6 SemiBold" pitchFamily="2" charset="-127"/>
                <a:ea typeface="프리젠테이션 6 SemiBold" pitchFamily="2" charset="-127"/>
              </a:rPr>
              <a:t>로버스트</a:t>
            </a:r>
            <a:r>
              <a:rPr lang="ko-KR" altLang="en-US" sz="5400" dirty="0">
                <a:latin typeface="프리젠테이션 6 SemiBold" pitchFamily="2" charset="-127"/>
                <a:ea typeface="프리젠테이션 6 SemiBold" pitchFamily="2" charset="-127"/>
              </a:rPr>
              <a:t> 회귀모델</a:t>
            </a:r>
            <a:endParaRPr lang="en-US" altLang="ko-KR" sz="5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341EE-505F-3DE5-6874-35FE5D3D7633}"/>
              </a:ext>
            </a:extLst>
          </p:cNvPr>
          <p:cNvSpPr txBox="1"/>
          <p:nvPr/>
        </p:nvSpPr>
        <p:spPr>
          <a:xfrm>
            <a:off x="2666349" y="3546843"/>
            <a:ext cx="1007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관광 잠재력 지수는 높으나 관광객 실적이 떨어지는 곳은 어디</a:t>
            </a:r>
            <a:r>
              <a:rPr lang="en-US" altLang="ko-KR" sz="3600" dirty="0">
                <a:latin typeface="프리젠테이션 6 SemiBold" pitchFamily="2" charset="-127"/>
                <a:ea typeface="프리젠테이션 6 SemiBold" pitchFamily="2" charset="-127"/>
              </a:rPr>
              <a:t>?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E08EA6-40C8-4861-51E0-7642438A5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/>
          <a:stretch>
            <a:fillRect/>
          </a:stretch>
        </p:blipFill>
        <p:spPr>
          <a:xfrm>
            <a:off x="1955441" y="4418787"/>
            <a:ext cx="12649200" cy="796488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28A4688-B7AD-907C-91E9-BB7727821571}"/>
              </a:ext>
            </a:extLst>
          </p:cNvPr>
          <p:cNvSpPr/>
          <p:nvPr/>
        </p:nvSpPr>
        <p:spPr>
          <a:xfrm>
            <a:off x="11353800" y="10494675"/>
            <a:ext cx="1955800" cy="1791876"/>
          </a:xfrm>
          <a:prstGeom prst="ellipse">
            <a:avLst/>
          </a:prstGeom>
          <a:noFill/>
          <a:ln w="57150">
            <a:solidFill>
              <a:srgbClr val="7F86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B3467CD-8BF3-4171-9C9F-72FB53EFD87C}"/>
              </a:ext>
            </a:extLst>
          </p:cNvPr>
          <p:cNvCxnSpPr/>
          <p:nvPr/>
        </p:nvCxnSpPr>
        <p:spPr>
          <a:xfrm flipV="1">
            <a:off x="13182600" y="9436725"/>
            <a:ext cx="2273413" cy="1433937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3BAA7-8387-4922-8A1D-8A4C0CC8BCB0}"/>
              </a:ext>
            </a:extLst>
          </p:cNvPr>
          <p:cNvGrpSpPr/>
          <p:nvPr/>
        </p:nvGrpSpPr>
        <p:grpSpPr>
          <a:xfrm>
            <a:off x="8184813" y="5791412"/>
            <a:ext cx="8293773" cy="1665319"/>
            <a:chOff x="8184813" y="5791412"/>
            <a:chExt cx="8293773" cy="16653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9ACFEA-9BA6-4537-B5E1-274C708E35FF}"/>
                </a:ext>
              </a:extLst>
            </p:cNvPr>
            <p:cNvGrpSpPr/>
            <p:nvPr/>
          </p:nvGrpSpPr>
          <p:grpSpPr>
            <a:xfrm>
              <a:off x="8184813" y="5791412"/>
              <a:ext cx="8293773" cy="1665319"/>
              <a:chOff x="8674966" y="5807320"/>
              <a:chExt cx="7509153" cy="1665319"/>
            </a:xfrm>
          </p:grpSpPr>
          <p:pic>
            <p:nvPicPr>
              <p:cNvPr id="28" name="Picture 35">
                <a:extLst>
                  <a:ext uri="{FF2B5EF4-FFF2-40B4-BE49-F238E27FC236}">
                    <a16:creationId xmlns:a16="http://schemas.microsoft.com/office/drawing/2014/main" id="{6590CAD5-BC35-B862-4070-3CE6FF88D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8674966" y="5807320"/>
                <a:ext cx="7048500" cy="1665319"/>
              </a:xfrm>
              <a:prstGeom prst="rect">
                <a:avLst/>
              </a:prstGeom>
            </p:spPr>
          </p:pic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36ECE022-8FBE-DFE9-6B8F-98DE631736EF}"/>
                  </a:ext>
                </a:extLst>
              </p:cNvPr>
              <p:cNvSpPr txBox="1"/>
              <p:nvPr/>
            </p:nvSpPr>
            <p:spPr>
              <a:xfrm>
                <a:off x="9865450" y="6259328"/>
                <a:ext cx="6318669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비인기지역으로 전라남도 선택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5583F934-197D-449B-A7AE-0646B317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00403" y="6422233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3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227EB-F8B6-5707-6AC9-44A796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BA9F4-ABDF-7102-852E-BDF4B469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81061694-F676-9F07-B4AB-06FF3F7FE21B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BDE1DBB-1C62-4E82-B97B-2BD6A2760AE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888C47EC-FBE4-4D95-8EB0-BDE9D02B03FC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신한카드데이터로 살펴본 문제 정의 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2710D1-615A-4982-8FD8-610CAC786ED4}"/>
              </a:ext>
            </a:extLst>
          </p:cNvPr>
          <p:cNvGrpSpPr/>
          <p:nvPr/>
        </p:nvGrpSpPr>
        <p:grpSpPr>
          <a:xfrm>
            <a:off x="11988573" y="2942105"/>
            <a:ext cx="5227958" cy="6202531"/>
            <a:chOff x="11492390" y="2911418"/>
            <a:chExt cx="5227958" cy="5991211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0CF0FF9F-80D9-4993-9D57-CEE0671970D3}"/>
                </a:ext>
              </a:extLst>
            </p:cNvPr>
            <p:cNvGrpSpPr/>
            <p:nvPr/>
          </p:nvGrpSpPr>
          <p:grpSpPr>
            <a:xfrm>
              <a:off x="11492390" y="3206071"/>
              <a:ext cx="5227958" cy="5696558"/>
              <a:chOff x="0" y="-57150"/>
              <a:chExt cx="1376911" cy="1500328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3D9C3850-7273-4955-8440-BAC0BF200960}"/>
                  </a:ext>
                </a:extLst>
              </p:cNvPr>
              <p:cNvSpPr/>
              <p:nvPr/>
            </p:nvSpPr>
            <p:spPr>
              <a:xfrm>
                <a:off x="146230" y="-20252"/>
                <a:ext cx="1131374" cy="121367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838EA9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1A423B23-375F-44E6-B634-F6A0924A53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DA763375-E0FE-4B12-B364-07C27ED02812}"/>
                </a:ext>
              </a:extLst>
            </p:cNvPr>
            <p:cNvGrpSpPr/>
            <p:nvPr/>
          </p:nvGrpSpPr>
          <p:grpSpPr>
            <a:xfrm>
              <a:off x="13521785" y="2911418"/>
              <a:ext cx="1188116" cy="1188116"/>
              <a:chOff x="0" y="0"/>
              <a:chExt cx="812800" cy="812800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5F04A1B4-7904-403C-9CE0-A8C5420B4E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838EA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0CBE8323-1F4B-4C83-B7ED-59E21BDE9BEA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2FDE8B8C-D6EB-4856-8B1C-252EBAC865A3}"/>
                </a:ext>
              </a:extLst>
            </p:cNvPr>
            <p:cNvSpPr txBox="1"/>
            <p:nvPr/>
          </p:nvSpPr>
          <p:spPr>
            <a:xfrm>
              <a:off x="13716925" y="2989818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4E5A68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02</a:t>
              </a:r>
            </a:p>
          </p:txBody>
        </p:sp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B45FA11A-AE28-49E7-9726-0A76926B2059}"/>
                </a:ext>
              </a:extLst>
            </p:cNvPr>
            <p:cNvSpPr txBox="1"/>
            <p:nvPr/>
          </p:nvSpPr>
          <p:spPr>
            <a:xfrm>
              <a:off x="12361302" y="5458045"/>
              <a:ext cx="3627203" cy="2140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체험에서 주중에 비해 주말의 소비액 비중 높게 나타난 편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월별 주요 업종별 소비액 비중을 살펴보면 여름철 축제기간을 집중 공략하는 것도 방법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F145E060-BBBE-4AEC-BB65-0A874D44F2A7}"/>
                </a:ext>
              </a:extLst>
            </p:cNvPr>
            <p:cNvSpPr txBox="1"/>
            <p:nvPr/>
          </p:nvSpPr>
          <p:spPr>
            <a:xfrm>
              <a:off x="12531484" y="4374826"/>
              <a:ext cx="3327929" cy="9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주중 </a:t>
              </a:r>
              <a:r>
                <a:rPr lang="en-US" altLang="ko-KR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VS. </a:t>
              </a: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주말 소비패턴</a:t>
              </a:r>
              <a:endParaRPr lang="en-US" altLang="ko-KR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월별 업종 소비패턴</a:t>
              </a:r>
              <a:endParaRPr lang="en-US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E9EDBD-B0CB-4E9C-A2D9-FC59DD7CEF64}"/>
              </a:ext>
            </a:extLst>
          </p:cNvPr>
          <p:cNvGrpSpPr/>
          <p:nvPr/>
        </p:nvGrpSpPr>
        <p:grpSpPr>
          <a:xfrm>
            <a:off x="3409536" y="2936686"/>
            <a:ext cx="5227958" cy="6073625"/>
            <a:chOff x="1006310" y="2567300"/>
            <a:chExt cx="5227958" cy="6073625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235D47E1-08B3-4CE0-BF99-E186AE43B83B}"/>
                </a:ext>
              </a:extLst>
            </p:cNvPr>
            <p:cNvGrpSpPr/>
            <p:nvPr/>
          </p:nvGrpSpPr>
          <p:grpSpPr>
            <a:xfrm>
              <a:off x="1006310" y="2944367"/>
              <a:ext cx="5227958" cy="5696558"/>
              <a:chOff x="0" y="-57150"/>
              <a:chExt cx="1376911" cy="1500328"/>
            </a:xfrm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E7652157-6B4D-4B31-A8ED-AC46B94C6C9B}"/>
                  </a:ext>
                </a:extLst>
              </p:cNvPr>
              <p:cNvSpPr/>
              <p:nvPr/>
            </p:nvSpPr>
            <p:spPr>
              <a:xfrm>
                <a:off x="109604" y="-13140"/>
                <a:ext cx="1141064" cy="118628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38EA9"/>
                </a:solidFill>
                <a:prstDash val="solid"/>
                <a:round/>
              </a:ln>
            </p:spPr>
          </p:sp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3C8AFCA-CB96-49FD-8E4A-C28DFA9707B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71B30C52-27A2-462E-A865-951118A83ABC}"/>
                </a:ext>
              </a:extLst>
            </p:cNvPr>
            <p:cNvGrpSpPr/>
            <p:nvPr/>
          </p:nvGrpSpPr>
          <p:grpSpPr>
            <a:xfrm>
              <a:off x="3026231" y="2567300"/>
              <a:ext cx="1188116" cy="1188116"/>
              <a:chOff x="0" y="0"/>
              <a:chExt cx="812800" cy="812800"/>
            </a:xfrm>
          </p:grpSpPr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CF1C3D2B-BB86-4549-A3A1-4155523558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38EA9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1" name="TextBox 13">
                <a:extLst>
                  <a:ext uri="{FF2B5EF4-FFF2-40B4-BE49-F238E27FC236}">
                    <a16:creationId xmlns:a16="http://schemas.microsoft.com/office/drawing/2014/main" id="{329F5676-1BDA-416E-A8B6-848E4579F673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552370" cy="5687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8DAD2B55-DE8C-4336-BA5F-5E04666A12C4}"/>
                </a:ext>
              </a:extLst>
            </p:cNvPr>
            <p:cNvSpPr txBox="1"/>
            <p:nvPr/>
          </p:nvSpPr>
          <p:spPr>
            <a:xfrm>
              <a:off x="3224199" y="2629547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F9FAF5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077809F0-4090-4D06-85DD-91A1BE5C7A30}"/>
                </a:ext>
              </a:extLst>
            </p:cNvPr>
            <p:cNvSpPr txBox="1"/>
            <p:nvPr/>
          </p:nvSpPr>
          <p:spPr>
            <a:xfrm>
              <a:off x="2023342" y="4888931"/>
              <a:ext cx="3147342" cy="219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건당결제금액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취급액비중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이용건수비중</a:t>
              </a:r>
              <a:endParaRPr lang="en-US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F2A6F035-B4D1-440D-8901-490FD6ACEA87}"/>
                </a:ext>
              </a:extLst>
            </p:cNvPr>
            <p:cNvSpPr txBox="1"/>
            <p:nvPr/>
          </p:nvSpPr>
          <p:spPr>
            <a:xfrm>
              <a:off x="1462145" y="4003260"/>
              <a:ext cx="4153544" cy="9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전라남도를 추출한 카드데이터로 소비패턴 확인</a:t>
              </a:r>
              <a:endParaRPr lang="en-US" sz="3000" b="1" spc="30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  <p:sp>
          <p:nvSpPr>
            <p:cNvPr id="57" name="AutoShape 31">
              <a:extLst>
                <a:ext uri="{FF2B5EF4-FFF2-40B4-BE49-F238E27FC236}">
                  <a16:creationId xmlns:a16="http://schemas.microsoft.com/office/drawing/2014/main" id="{A4927201-49E9-4924-B1BC-96BE15F58255}"/>
                </a:ext>
              </a:extLst>
            </p:cNvPr>
            <p:cNvSpPr/>
            <p:nvPr/>
          </p:nvSpPr>
          <p:spPr>
            <a:xfrm>
              <a:off x="2229369" y="5715000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4" name="AutoShape 31">
              <a:extLst>
                <a:ext uri="{FF2B5EF4-FFF2-40B4-BE49-F238E27FC236}">
                  <a16:creationId xmlns:a16="http://schemas.microsoft.com/office/drawing/2014/main" id="{0BDD3402-AB33-41FC-862C-42C61A987AD1}"/>
                </a:ext>
              </a:extLst>
            </p:cNvPr>
            <p:cNvSpPr/>
            <p:nvPr/>
          </p:nvSpPr>
          <p:spPr>
            <a:xfrm>
              <a:off x="2229369" y="6460137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7D5E9C9-417F-4510-91DC-480AC11A9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43" y="8177062"/>
            <a:ext cx="6595111" cy="45158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062F57F-C0D6-40CF-8988-0FCF32142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1643" y="1118995"/>
            <a:ext cx="5487189" cy="46280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3CD4F7-33FB-4D91-B003-143BA260C155}"/>
              </a:ext>
            </a:extLst>
          </p:cNvPr>
          <p:cNvGrpSpPr/>
          <p:nvPr/>
        </p:nvGrpSpPr>
        <p:grpSpPr>
          <a:xfrm>
            <a:off x="229212" y="8074054"/>
            <a:ext cx="11542053" cy="4789975"/>
            <a:chOff x="-7284918" y="3266747"/>
            <a:chExt cx="11542053" cy="47899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B82BB1-63F1-4160-B447-0706DA65C9D9}"/>
                </a:ext>
              </a:extLst>
            </p:cNvPr>
            <p:cNvSpPr/>
            <p:nvPr/>
          </p:nvSpPr>
          <p:spPr>
            <a:xfrm>
              <a:off x="-6349919" y="3266747"/>
              <a:ext cx="9934673" cy="4779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2DFB056-0713-42E0-A986-14C1CA412172}"/>
                </a:ext>
              </a:extLst>
            </p:cNvPr>
            <p:cNvGrpSpPr/>
            <p:nvPr/>
          </p:nvGrpSpPr>
          <p:grpSpPr>
            <a:xfrm>
              <a:off x="-6076748" y="3719840"/>
              <a:ext cx="9036419" cy="3172952"/>
              <a:chOff x="2193341" y="8906443"/>
              <a:chExt cx="9036419" cy="3172952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F6204EE9-1B3B-4FF4-AFF4-E0F90FB7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3341" y="8906443"/>
                <a:ext cx="9036419" cy="3172952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3AD4124-43F2-40BA-A678-A5DB56F9C7B0}"/>
                  </a:ext>
                </a:extLst>
              </p:cNvPr>
              <p:cNvSpPr/>
              <p:nvPr/>
            </p:nvSpPr>
            <p:spPr>
              <a:xfrm>
                <a:off x="2193341" y="11570084"/>
                <a:ext cx="9036419" cy="509311"/>
              </a:xfrm>
              <a:prstGeom prst="rect">
                <a:avLst/>
              </a:prstGeom>
              <a:noFill/>
              <a:ln w="38100">
                <a:solidFill>
                  <a:srgbClr val="838E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45">
              <a:extLst>
                <a:ext uri="{FF2B5EF4-FFF2-40B4-BE49-F238E27FC236}">
                  <a16:creationId xmlns:a16="http://schemas.microsoft.com/office/drawing/2014/main" id="{45C98474-2672-44C2-BE32-67799FB97944}"/>
                </a:ext>
              </a:extLst>
            </p:cNvPr>
            <p:cNvSpPr txBox="1"/>
            <p:nvPr/>
          </p:nvSpPr>
          <p:spPr>
            <a:xfrm>
              <a:off x="-7284918" y="7169174"/>
              <a:ext cx="11542053" cy="887548"/>
            </a:xfrm>
            <a:prstGeom prst="rect">
              <a:avLst/>
            </a:prstGeom>
          </p:spPr>
          <p:txBody>
            <a:bodyPr rtlCol="0" anchor="t"/>
            <a:lstStyle/>
            <a:p>
              <a:pPr marL="457200" lvl="0" indent="-4572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낮은 </a:t>
              </a:r>
              <a:r>
                <a:rPr lang="ko-KR" altLang="en-US" sz="2800" dirty="0" err="1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건당결제금액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&amp;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높은 이용건수비중으로 해당 업종은 소액 결제가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빈번하게 발생하는 곳</a:t>
              </a:r>
              <a:endParaRPr lang="en-US" altLang="ko-KR" sz="28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C259F9-6150-45F9-929D-55B4D5EB8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0892" y="6414579"/>
            <a:ext cx="6038903" cy="422513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AC18F8-CC03-4895-95BA-9E6DC24189C1}"/>
              </a:ext>
            </a:extLst>
          </p:cNvPr>
          <p:cNvGrpSpPr/>
          <p:nvPr/>
        </p:nvGrpSpPr>
        <p:grpSpPr>
          <a:xfrm>
            <a:off x="16873650" y="483316"/>
            <a:ext cx="7365608" cy="4994801"/>
            <a:chOff x="18868870" y="406660"/>
            <a:chExt cx="7365608" cy="49948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908A4DA-6321-4621-B689-B412A8FE2BDA}"/>
                </a:ext>
              </a:extLst>
            </p:cNvPr>
            <p:cNvSpPr/>
            <p:nvPr/>
          </p:nvSpPr>
          <p:spPr>
            <a:xfrm>
              <a:off x="18868870" y="406660"/>
              <a:ext cx="7289009" cy="4994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9EB4C2C-33CD-40C3-BFA3-5E736C3F2D2C}"/>
                </a:ext>
              </a:extLst>
            </p:cNvPr>
            <p:cNvGrpSpPr/>
            <p:nvPr/>
          </p:nvGrpSpPr>
          <p:grpSpPr>
            <a:xfrm>
              <a:off x="19315033" y="886366"/>
              <a:ext cx="6919445" cy="4225134"/>
              <a:chOff x="8300298" y="7842774"/>
              <a:chExt cx="5503276" cy="301614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CC72677-7478-44E2-AF5D-4217BE201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0298" y="7842774"/>
                <a:ext cx="5065818" cy="3016140"/>
              </a:xfrm>
              <a:prstGeom prst="rect">
                <a:avLst/>
              </a:prstGeom>
            </p:spPr>
          </p:pic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9CABA98B-D86D-454E-8C7B-8070217AAC6C}"/>
                  </a:ext>
                </a:extLst>
              </p:cNvPr>
              <p:cNvSpPr txBox="1"/>
              <p:nvPr/>
            </p:nvSpPr>
            <p:spPr>
              <a:xfrm>
                <a:off x="12217896" y="9338842"/>
                <a:ext cx="1585678" cy="344826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Weekend(</a:t>
                </a:r>
                <a:r>
                  <a:rPr lang="ko-KR" altLang="en-US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주말</a:t>
                </a: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)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772AB0-B34F-4C49-9387-F9B303408C7E}"/>
              </a:ext>
            </a:extLst>
          </p:cNvPr>
          <p:cNvGrpSpPr/>
          <p:nvPr/>
        </p:nvGrpSpPr>
        <p:grpSpPr>
          <a:xfrm>
            <a:off x="17065838" y="5332135"/>
            <a:ext cx="7289009" cy="5612734"/>
            <a:chOff x="9006106" y="4975619"/>
            <a:chExt cx="7289009" cy="561273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9483A4-35F5-454D-A384-B2B508BE1A1E}"/>
                </a:ext>
              </a:extLst>
            </p:cNvPr>
            <p:cNvSpPr/>
            <p:nvPr/>
          </p:nvSpPr>
          <p:spPr>
            <a:xfrm>
              <a:off x="9006106" y="4975619"/>
              <a:ext cx="7289009" cy="5612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E24E05C-70D0-4B46-A9FF-90D3D2902DA4}"/>
                </a:ext>
              </a:extLst>
            </p:cNvPr>
            <p:cNvGrpSpPr/>
            <p:nvPr/>
          </p:nvGrpSpPr>
          <p:grpSpPr>
            <a:xfrm>
              <a:off x="9222140" y="5330536"/>
              <a:ext cx="6921959" cy="3646026"/>
              <a:chOff x="17319813" y="5478117"/>
              <a:chExt cx="6921959" cy="364602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2E76073-12C0-483C-A9C1-E85AAC34A7C2}"/>
                  </a:ext>
                </a:extLst>
              </p:cNvPr>
              <p:cNvGrpSpPr/>
              <p:nvPr/>
            </p:nvGrpSpPr>
            <p:grpSpPr>
              <a:xfrm>
                <a:off x="17319813" y="5478117"/>
                <a:ext cx="6921959" cy="3646026"/>
                <a:chOff x="12098811" y="7489995"/>
                <a:chExt cx="5695858" cy="2818942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82E8001D-BB01-42DE-A20A-18360179E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98811" y="7489995"/>
                  <a:ext cx="5695858" cy="2818942"/>
                </a:xfrm>
                <a:prstGeom prst="rect">
                  <a:avLst/>
                </a:prstGeom>
              </p:spPr>
            </p:pic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2BFC656-3C19-4785-9C47-CB2D3B2F35DD}"/>
                    </a:ext>
                  </a:extLst>
                </p:cNvPr>
                <p:cNvSpPr/>
                <p:nvPr/>
              </p:nvSpPr>
              <p:spPr>
                <a:xfrm>
                  <a:off x="15061001" y="9042206"/>
                  <a:ext cx="598060" cy="593669"/>
                </a:xfrm>
                <a:prstGeom prst="ellipse">
                  <a:avLst/>
                </a:prstGeom>
                <a:noFill/>
                <a:ln w="57150">
                  <a:solidFill>
                    <a:srgbClr val="7F86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20672DF-20F0-4936-BAEA-DDFE1453F66A}"/>
                  </a:ext>
                </a:extLst>
              </p:cNvPr>
              <p:cNvSpPr txBox="1"/>
              <p:nvPr/>
            </p:nvSpPr>
            <p:spPr>
              <a:xfrm>
                <a:off x="20781313" y="6913532"/>
                <a:ext cx="1993724" cy="483047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ko-KR" altLang="en-US" sz="28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 ↑</a:t>
                </a:r>
                <a:endParaRPr lang="en-US" altLang="ko-KR" sz="2800" dirty="0">
                  <a:solidFill>
                    <a:srgbClr val="4E5A68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5699EB50-8C9E-4B09-BA9F-D29676A9F41E}"/>
              </a:ext>
            </a:extLst>
          </p:cNvPr>
          <p:cNvSpPr txBox="1"/>
          <p:nvPr/>
        </p:nvSpPr>
        <p:spPr>
          <a:xfrm>
            <a:off x="13290396" y="10273424"/>
            <a:ext cx="10439399" cy="2323581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해당기간 축제 정보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7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곡성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아이스멜론페스티벌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구례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뮤직페스티벌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무안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연꽃축제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여수거북선축제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장흥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정남진 장흥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물축제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송호해변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 여름축제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8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광양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순천명품월등복숭아체험행사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거문도백도은빛바다체험행사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영광천일염젓갈갯벌축제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오시아노썸머뮤직축제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-US" altLang="ko-KR" sz="20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BDCAF3-8B47-4CCC-A679-F471C64C34E3}"/>
              </a:ext>
            </a:extLst>
          </p:cNvPr>
          <p:cNvGrpSpPr/>
          <p:nvPr/>
        </p:nvGrpSpPr>
        <p:grpSpPr>
          <a:xfrm>
            <a:off x="6677656" y="5605702"/>
            <a:ext cx="12600944" cy="1852687"/>
            <a:chOff x="6244829" y="6091799"/>
            <a:chExt cx="12600944" cy="185268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A7E7382-888E-492D-8AEA-7A0DC9DCCC9C}"/>
                </a:ext>
              </a:extLst>
            </p:cNvPr>
            <p:cNvGrpSpPr/>
            <p:nvPr/>
          </p:nvGrpSpPr>
          <p:grpSpPr>
            <a:xfrm>
              <a:off x="6244829" y="6091799"/>
              <a:ext cx="12600944" cy="1852687"/>
              <a:chOff x="5607186" y="5923902"/>
              <a:chExt cx="12600944" cy="1852687"/>
            </a:xfrm>
          </p:grpSpPr>
          <p:pic>
            <p:nvPicPr>
              <p:cNvPr id="73" name="Picture 35">
                <a:extLst>
                  <a:ext uri="{FF2B5EF4-FFF2-40B4-BE49-F238E27FC236}">
                    <a16:creationId xmlns:a16="http://schemas.microsoft.com/office/drawing/2014/main" id="{4EEEFBB6-D879-4CE7-933E-E3A037E65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5607186" y="5923902"/>
                <a:ext cx="11995014" cy="1852687"/>
              </a:xfrm>
              <a:prstGeom prst="rect">
                <a:avLst/>
              </a:prstGeom>
            </p:spPr>
          </p:pic>
          <p:sp>
            <p:nvSpPr>
              <p:cNvPr id="74" name="TextBox 37">
                <a:extLst>
                  <a:ext uri="{FF2B5EF4-FFF2-40B4-BE49-F238E27FC236}">
                    <a16:creationId xmlns:a16="http://schemas.microsoft.com/office/drawing/2014/main" id="{51B1C1E1-7435-4065-83D3-5082F25E4AFC}"/>
                  </a:ext>
                </a:extLst>
              </p:cNvPr>
              <p:cNvSpPr txBox="1"/>
              <p:nvPr/>
            </p:nvSpPr>
            <p:spPr>
              <a:xfrm>
                <a:off x="6890122" y="6394799"/>
                <a:ext cx="11318008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소액결제이지만 이용건수비중이 높은 </a:t>
                </a:r>
                <a:r>
                  <a:rPr lang="ko-KR" altLang="en-US" sz="5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</a:t>
                </a: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집중 공략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75" name="Picture 36">
              <a:extLst>
                <a:ext uri="{FF2B5EF4-FFF2-40B4-BE49-F238E27FC236}">
                  <a16:creationId xmlns:a16="http://schemas.microsoft.com/office/drawing/2014/main" id="{6EC45C40-BC13-4C11-B60B-A853FDA7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0616" y="6849065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0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FEE6BE-11D3-4A5F-9199-083289957CF8}"/>
              </a:ext>
            </a:extLst>
          </p:cNvPr>
          <p:cNvGrpSpPr/>
          <p:nvPr/>
        </p:nvGrpSpPr>
        <p:grpSpPr>
          <a:xfrm>
            <a:off x="1978503" y="8404986"/>
            <a:ext cx="7487648" cy="4692209"/>
            <a:chOff x="14610733" y="1811407"/>
            <a:chExt cx="6029082" cy="61528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76E741-BEC7-48D1-9327-AE495792A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733" y="1811407"/>
              <a:ext cx="5375221" cy="50962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E7A6EB-A4AB-49F9-B1AB-78713DA214A9}"/>
                </a:ext>
              </a:extLst>
            </p:cNvPr>
            <p:cNvSpPr txBox="1"/>
            <p:nvPr/>
          </p:nvSpPr>
          <p:spPr>
            <a:xfrm>
              <a:off x="14610733" y="7035987"/>
              <a:ext cx="6029082" cy="928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 JNI </a:t>
              </a:r>
              <a:r>
                <a:rPr lang="ko-KR" altLang="en-US" sz="2000" b="0" dirty="0" err="1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인포그래픽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, [2024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년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]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제 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2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호 전남도민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,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어떻게 다닐까요</a:t>
              </a:r>
              <a:r>
                <a:rPr lang="en-US" altLang="ko-KR" sz="20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?</a:t>
              </a:r>
            </a:p>
            <a:p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**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통행량</a:t>
              </a:r>
              <a:r>
                <a:rPr lang="en-US" altLang="ko-KR" sz="20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: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 출발지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~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도착지간 교통수단을 이용하거나 목적에 따라 이동한 행위를 의미</a:t>
              </a:r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8377AE68-41D2-4F7B-B0FA-CB8122D2DE08}"/>
              </a:ext>
            </a:extLst>
          </p:cNvPr>
          <p:cNvSpPr txBox="1"/>
          <p:nvPr/>
        </p:nvSpPr>
        <p:spPr>
          <a:xfrm>
            <a:off x="3498830" y="2679236"/>
            <a:ext cx="10945683" cy="1535851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부족한 교통 인프라가 관광객의 체험 시설 방문 자체를 방해할 가능성을 염두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중위권인 인구수에 반하여 통행량은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14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위이며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1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인당 통행량은 최하위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전라남도는 빈약한 교통 인프라를 지니고 있어 관광객의 접근성이 떨어질 수 밖에 없다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.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AF21213-6E4F-4A5D-82AA-DEA389C9FBB5}"/>
              </a:ext>
            </a:extLst>
          </p:cNvPr>
          <p:cNvSpPr txBox="1"/>
          <p:nvPr/>
        </p:nvSpPr>
        <p:spPr>
          <a:xfrm>
            <a:off x="15064861" y="2861054"/>
            <a:ext cx="7604447" cy="663103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교통 문제는 단기간에 해결하기 어려움</a:t>
            </a: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C9500A-2459-46B9-9028-A9D8355F42C3}"/>
              </a:ext>
            </a:extLst>
          </p:cNvPr>
          <p:cNvGrpSpPr/>
          <p:nvPr/>
        </p:nvGrpSpPr>
        <p:grpSpPr>
          <a:xfrm>
            <a:off x="1119909" y="2791112"/>
            <a:ext cx="1996249" cy="1471687"/>
            <a:chOff x="12230039" y="2852728"/>
            <a:chExt cx="1996249" cy="1471687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176FE011-AEF5-421F-BFF6-91BEC84D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45416" y="2852728"/>
              <a:ext cx="1543196" cy="1471687"/>
            </a:xfrm>
            <a:prstGeom prst="rect">
              <a:avLst/>
            </a:prstGeom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C60AFF6E-2EEC-40E0-8A31-8B97412EA6E4}"/>
                </a:ext>
              </a:extLst>
            </p:cNvPr>
            <p:cNvSpPr txBox="1"/>
            <p:nvPr/>
          </p:nvSpPr>
          <p:spPr>
            <a:xfrm>
              <a:off x="12230039" y="3173882"/>
              <a:ext cx="1996249" cy="874628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dirty="0">
                  <a:solidFill>
                    <a:srgbClr val="1E1E1E"/>
                  </a:solidFill>
                  <a:latin typeface="프리젠테이션 5 Medium" pitchFamily="2" charset="-127"/>
                  <a:ea typeface="프리젠테이션 5 Medium" pitchFamily="2" charset="-127"/>
                </a:rPr>
                <a:t>문제</a:t>
              </a:r>
              <a:endParaRPr lang="en" sz="4000" b="0" i="0" u="none" strike="noStrike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3942296" y="5012783"/>
            <a:ext cx="8395291" cy="96722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인터렉티브  콘텐츠</a:t>
            </a:r>
            <a:endParaRPr lang="en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7884261" y="3853126"/>
            <a:ext cx="1131273" cy="87968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176FE011-AEF5-421F-BFF6-91BEC84D52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25880" y="4981898"/>
            <a:ext cx="1543196" cy="1471687"/>
          </a:xfrm>
          <a:prstGeom prst="rect">
            <a:avLst/>
          </a:prstGeom>
        </p:spPr>
      </p:pic>
      <p:sp>
        <p:nvSpPr>
          <p:cNvPr id="35" name="TextBox 17">
            <a:extLst>
              <a:ext uri="{FF2B5EF4-FFF2-40B4-BE49-F238E27FC236}">
                <a16:creationId xmlns:a16="http://schemas.microsoft.com/office/drawing/2014/main" id="{C60AFF6E-2EEC-40E0-8A31-8B97412EA6E4}"/>
              </a:ext>
            </a:extLst>
          </p:cNvPr>
          <p:cNvSpPr txBox="1"/>
          <p:nvPr/>
        </p:nvSpPr>
        <p:spPr>
          <a:xfrm>
            <a:off x="12030680" y="5068958"/>
            <a:ext cx="932297" cy="854871"/>
          </a:xfrm>
          <a:prstGeom prst="rect">
            <a:avLst/>
          </a:prstGeom>
        </p:spPr>
        <p:txBody>
          <a:bodyPr rtlCol="0" anchor="t"/>
          <a:lstStyle/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해결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방안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1F76612-67E0-4285-B80D-D2C118D0ED61}"/>
              </a:ext>
            </a:extLst>
          </p:cNvPr>
          <p:cNvSpPr txBox="1"/>
          <p:nvPr/>
        </p:nvSpPr>
        <p:spPr>
          <a:xfrm>
            <a:off x="14097000" y="5902098"/>
            <a:ext cx="9301936" cy="1159564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관광 이동 자체를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게이미피케이션화하여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참여형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콘텐츠로 전환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확산을 통한 자발적 홍보 유도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2143B5E-A419-4D29-89BC-5DA7D6EF4391}"/>
              </a:ext>
            </a:extLst>
          </p:cNvPr>
          <p:cNvSpPr txBox="1"/>
          <p:nvPr/>
        </p:nvSpPr>
        <p:spPr>
          <a:xfrm>
            <a:off x="11935652" y="7610264"/>
            <a:ext cx="10945683" cy="45156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주요 관광지 이동 동선을 미션형 코스로 설계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요소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랭킹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포인트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로 체험 몰입도 강화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인증 및 공유 미션 참여 유도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미션 완료 후 포인트를 이용한 특산품 교환권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숙박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할인권등과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같이 전라남도 한정 리워드 제공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A984CB2-112D-71A8-9545-0B164B14C2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90CDF77-1AE3-23A0-6667-A838D9DBC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C44A6CE2-64EE-EA92-69F7-BB7D6967A45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3E1D5C4-1E59-B514-A212-7BED078D5C4C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0DDE5817-6EF4-C62A-2303-944D4227AF4E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2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체험에 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2D37CAB-B5BD-4F94-BAD0-9EF7018A6C97}"/>
              </a:ext>
            </a:extLst>
          </p:cNvPr>
          <p:cNvGrpSpPr/>
          <p:nvPr/>
        </p:nvGrpSpPr>
        <p:grpSpPr>
          <a:xfrm>
            <a:off x="1477922" y="4385744"/>
            <a:ext cx="8256597" cy="3665900"/>
            <a:chOff x="1397406" y="5322917"/>
            <a:chExt cx="13544417" cy="68825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AD60FF9-4A53-42E8-8755-518B7BAA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7406" y="5322917"/>
              <a:ext cx="13544417" cy="656735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45296-AF17-4E0D-A431-F65EF7FA1986}"/>
                </a:ext>
              </a:extLst>
            </p:cNvPr>
            <p:cNvSpPr txBox="1"/>
            <p:nvPr/>
          </p:nvSpPr>
          <p:spPr>
            <a:xfrm>
              <a:off x="1437995" y="11575092"/>
              <a:ext cx="12653318" cy="630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한국교통안전공단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_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전국 지역별 대중교통 서비스별 만족도 현황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3BD5132-206B-40A3-A8F3-EB2517627CE6}"/>
              </a:ext>
            </a:extLst>
          </p:cNvPr>
          <p:cNvGrpSpPr/>
          <p:nvPr/>
        </p:nvGrpSpPr>
        <p:grpSpPr>
          <a:xfrm>
            <a:off x="5685699" y="4630247"/>
            <a:ext cx="6737787" cy="1544601"/>
            <a:chOff x="5454213" y="4728229"/>
            <a:chExt cx="6737787" cy="1544601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22F6BB6-5AA0-4BC5-9E57-B80AB6648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2801" y="5266100"/>
              <a:ext cx="304799" cy="1006730"/>
            </a:xfrm>
            <a:prstGeom prst="straightConnector1">
              <a:avLst/>
            </a:prstGeom>
            <a:ln w="57150">
              <a:solidFill>
                <a:srgbClr val="344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F1E3FC99-09DC-466C-A258-7A8CA88E6452}"/>
                </a:ext>
              </a:extLst>
            </p:cNvPr>
            <p:cNvSpPr txBox="1"/>
            <p:nvPr/>
          </p:nvSpPr>
          <p:spPr>
            <a:xfrm>
              <a:off x="5454213" y="4728229"/>
              <a:ext cx="6737787" cy="663104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>
                  <a:solidFill>
                    <a:srgbClr val="34425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전라남도의 대중교통 종합 만족도는 하위권</a:t>
              </a:r>
              <a:endParaRPr lang="en-US" altLang="ko-KR" sz="2800" dirty="0">
                <a:solidFill>
                  <a:srgbClr val="34425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37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1300" y="2070100"/>
            <a:ext cx="12217400" cy="1714500"/>
          </a:xfrm>
          <a:prstGeom prst="rect">
            <a:avLst/>
          </a:prstGeom>
        </p:spPr>
        <p:txBody>
          <a:bodyPr lIns="0" tIns="158669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10" b="0" i="0" u="none" strike="noStrike" dirty="0">
                <a:solidFill>
                  <a:srgbClr val="344252"/>
                </a:solidFill>
                <a:latin typeface="넥슨Lv2고딕 Medium" panose="020B0600000101010101" charset="-127"/>
                <a:ea typeface="넥슨Lv2고딕 Medium" panose="020B0600000101010101" charset="-127"/>
              </a:rPr>
              <a:t>목차</a:t>
            </a:r>
            <a:endParaRPr lang="en" sz="9610" b="0" i="0" u="none" strike="noStrike" dirty="0">
              <a:solidFill>
                <a:srgbClr val="344252"/>
              </a:solidFill>
              <a:latin typeface="넥슨Lv2고딕 Medium" panose="020B0600000101010101" charset="-127"/>
              <a:ea typeface="넥슨Lv2고딕 Medium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1300" y="1498600"/>
            <a:ext cx="6121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 관광수지를 높이는 데이터 분석</a:t>
            </a:r>
            <a:endParaRPr lang="en" sz="2933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E4742B-87C1-4F61-9F30-8FEF0E7190B2}"/>
              </a:ext>
            </a:extLst>
          </p:cNvPr>
          <p:cNvGrpSpPr/>
          <p:nvPr/>
        </p:nvGrpSpPr>
        <p:grpSpPr>
          <a:xfrm>
            <a:off x="3375931" y="4409072"/>
            <a:ext cx="4800600" cy="2768164"/>
            <a:chOff x="2004331" y="4166510"/>
            <a:chExt cx="4800600" cy="2768164"/>
          </a:xfrm>
        </p:grpSpPr>
        <p:sp>
          <p:nvSpPr>
            <p:cNvPr id="9" name="TextBox 9"/>
            <p:cNvSpPr txBox="1"/>
            <p:nvPr/>
          </p:nvSpPr>
          <p:spPr>
            <a:xfrm>
              <a:off x="2018186" y="4166510"/>
              <a:ext cx="3276600" cy="6635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1.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배경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E5EFB9E-E621-48A7-A074-281E0CB90AE8}"/>
                </a:ext>
              </a:extLst>
            </p:cNvPr>
            <p:cNvGrpSpPr/>
            <p:nvPr/>
          </p:nvGrpSpPr>
          <p:grpSpPr>
            <a:xfrm>
              <a:off x="2112281" y="5245278"/>
              <a:ext cx="3746500" cy="431800"/>
              <a:chOff x="1479550" y="5239723"/>
              <a:chExt cx="3746500" cy="431800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9550" y="5394958"/>
                <a:ext cx="254000" cy="254000"/>
              </a:xfrm>
              <a:prstGeom prst="rect">
                <a:avLst/>
              </a:prstGeom>
            </p:spPr>
          </p:pic>
          <p:sp>
            <p:nvSpPr>
              <p:cNvPr id="11" name="TextBox 11"/>
              <p:cNvSpPr txBox="1"/>
              <p:nvPr/>
            </p:nvSpPr>
            <p:spPr>
              <a:xfrm>
                <a:off x="1949450" y="5239723"/>
                <a:ext cx="3276600" cy="4318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주제 선정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18713A0-BB24-40D6-BF2E-057946A08996}"/>
                </a:ext>
              </a:extLst>
            </p:cNvPr>
            <p:cNvGrpSpPr/>
            <p:nvPr/>
          </p:nvGrpSpPr>
          <p:grpSpPr>
            <a:xfrm>
              <a:off x="2109666" y="6337774"/>
              <a:ext cx="2044700" cy="596900"/>
              <a:chOff x="1460500" y="6330949"/>
              <a:chExt cx="2044700" cy="596900"/>
            </a:xfrm>
          </p:grpSpPr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0500" y="6496050"/>
                <a:ext cx="254000" cy="254000"/>
              </a:xfrm>
              <a:prstGeom prst="rect">
                <a:avLst/>
              </a:prstGeom>
            </p:spPr>
          </p:pic>
          <p:sp>
            <p:nvSpPr>
              <p:cNvPr id="29" name="TextBox 29"/>
              <p:cNvSpPr txBox="1"/>
              <p:nvPr/>
            </p:nvSpPr>
            <p:spPr>
              <a:xfrm>
                <a:off x="1955800" y="6330949"/>
                <a:ext cx="1549400" cy="5969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문제 정의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30" name="Picture 30"/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2004331" y="6047895"/>
              <a:ext cx="4800600" cy="45719"/>
            </a:xfrm>
            <a:prstGeom prst="rect">
              <a:avLst/>
            </a:prstGeom>
          </p:spPr>
        </p:pic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12153900"/>
            <a:ext cx="21348700" cy="63500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C98A2662-C04D-4522-908D-F1BC66BDAB4D}"/>
              </a:ext>
            </a:extLst>
          </p:cNvPr>
          <p:cNvSpPr txBox="1"/>
          <p:nvPr/>
        </p:nvSpPr>
        <p:spPr>
          <a:xfrm>
            <a:off x="16383000" y="4409072"/>
            <a:ext cx="6858000" cy="86677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5E95E7-3F9D-4E63-843A-10A2F769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FFE1FF-415D-4E10-8436-0BC65C2BCA08}"/>
              </a:ext>
            </a:extLst>
          </p:cNvPr>
          <p:cNvGrpSpPr/>
          <p:nvPr/>
        </p:nvGrpSpPr>
        <p:grpSpPr>
          <a:xfrm>
            <a:off x="9706535" y="4397684"/>
            <a:ext cx="4833851" cy="4077026"/>
            <a:chOff x="8334935" y="4155122"/>
            <a:chExt cx="4833851" cy="4077026"/>
          </a:xfrm>
        </p:grpSpPr>
        <p:sp>
          <p:nvSpPr>
            <p:cNvPr id="27" name="TextBox 27"/>
            <p:cNvSpPr txBox="1"/>
            <p:nvPr/>
          </p:nvSpPr>
          <p:spPr>
            <a:xfrm>
              <a:off x="8334935" y="4155122"/>
              <a:ext cx="4085665" cy="6889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2.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분석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6286" y="5471152"/>
              <a:ext cx="254000" cy="2540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8876186" y="5307322"/>
              <a:ext cx="27178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수집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6690352"/>
              <a:ext cx="254000" cy="25400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876186" y="6521259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</a:t>
              </a: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전처리</a:t>
              </a: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endParaRPr lang="en" sz="2800" b="0" i="0" u="none" strike="noStrike" dirty="0">
                <a:solidFill>
                  <a:schemeClr val="bg1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7922252"/>
              <a:ext cx="254000" cy="25400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876186" y="7762248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데이터분석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F58E3784-52F3-4BE0-A411-06010EB13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6134092"/>
              <a:ext cx="4800600" cy="45719"/>
            </a:xfrm>
            <a:prstGeom prst="rect">
              <a:avLst/>
            </a:prstGeom>
          </p:spPr>
        </p:pic>
        <p:pic>
          <p:nvPicPr>
            <p:cNvPr id="47" name="Picture 30">
              <a:extLst>
                <a:ext uri="{FF2B5EF4-FFF2-40B4-BE49-F238E27FC236}">
                  <a16:creationId xmlns:a16="http://schemas.microsoft.com/office/drawing/2014/main" id="{F4FA994A-5448-446C-AFD2-FA51D621D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7433846"/>
              <a:ext cx="4800600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8377AE68-41D2-4F7B-B0FA-CB8122D2DE08}"/>
              </a:ext>
            </a:extLst>
          </p:cNvPr>
          <p:cNvSpPr txBox="1"/>
          <p:nvPr/>
        </p:nvSpPr>
        <p:spPr>
          <a:xfrm>
            <a:off x="3498830" y="2679236"/>
            <a:ext cx="10945683" cy="1535851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부족한 교통 인프라가 관광객의 체험 시설 방문 자체를 방해할 가능성을 염두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중위권인 인구수에 반하여 통행량은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14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위이며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1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인당 통행량은 최하위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전라남도는 빈약한 교통 인프라를 지니고 있어 관광객의 접근성이 떨어질 수 밖에 없다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.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AF21213-6E4F-4A5D-82AA-DEA389C9FBB5}"/>
              </a:ext>
            </a:extLst>
          </p:cNvPr>
          <p:cNvSpPr txBox="1"/>
          <p:nvPr/>
        </p:nvSpPr>
        <p:spPr>
          <a:xfrm>
            <a:off x="15064861" y="2861054"/>
            <a:ext cx="7604447" cy="663103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교통 문제는 단기간에 해결하기 어려움</a:t>
            </a: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C9500A-2459-46B9-9028-A9D8355F42C3}"/>
              </a:ext>
            </a:extLst>
          </p:cNvPr>
          <p:cNvGrpSpPr/>
          <p:nvPr/>
        </p:nvGrpSpPr>
        <p:grpSpPr>
          <a:xfrm>
            <a:off x="1119909" y="2791112"/>
            <a:ext cx="1996249" cy="1471687"/>
            <a:chOff x="12230039" y="2852728"/>
            <a:chExt cx="1996249" cy="1471687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176FE011-AEF5-421F-BFF6-91BEC84D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45416" y="2852728"/>
              <a:ext cx="1543196" cy="1471687"/>
            </a:xfrm>
            <a:prstGeom prst="rect">
              <a:avLst/>
            </a:prstGeom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C60AFF6E-2EEC-40E0-8A31-8B97412EA6E4}"/>
                </a:ext>
              </a:extLst>
            </p:cNvPr>
            <p:cNvSpPr txBox="1"/>
            <p:nvPr/>
          </p:nvSpPr>
          <p:spPr>
            <a:xfrm>
              <a:off x="12230039" y="3173882"/>
              <a:ext cx="1996249" cy="874628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dirty="0">
                  <a:solidFill>
                    <a:srgbClr val="1E1E1E"/>
                  </a:solidFill>
                  <a:latin typeface="프리젠테이션 5 Medium" pitchFamily="2" charset="-127"/>
                  <a:ea typeface="프리젠테이션 5 Medium" pitchFamily="2" charset="-127"/>
                </a:rPr>
                <a:t>문제</a:t>
              </a:r>
              <a:endParaRPr lang="en" sz="4000" b="0" i="0" u="none" strike="noStrike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3942296" y="5012783"/>
            <a:ext cx="8395291" cy="96722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인터렉티브  콘텐츠</a:t>
            </a:r>
            <a:endParaRPr lang="en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7884261" y="3853126"/>
            <a:ext cx="1131273" cy="87968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176FE011-AEF5-421F-BFF6-91BEC84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25880" y="4981898"/>
            <a:ext cx="1543196" cy="1471687"/>
          </a:xfrm>
          <a:prstGeom prst="rect">
            <a:avLst/>
          </a:prstGeom>
        </p:spPr>
      </p:pic>
      <p:sp>
        <p:nvSpPr>
          <p:cNvPr id="35" name="TextBox 17">
            <a:extLst>
              <a:ext uri="{FF2B5EF4-FFF2-40B4-BE49-F238E27FC236}">
                <a16:creationId xmlns:a16="http://schemas.microsoft.com/office/drawing/2014/main" id="{C60AFF6E-2EEC-40E0-8A31-8B97412EA6E4}"/>
              </a:ext>
            </a:extLst>
          </p:cNvPr>
          <p:cNvSpPr txBox="1"/>
          <p:nvPr/>
        </p:nvSpPr>
        <p:spPr>
          <a:xfrm>
            <a:off x="12030680" y="5068958"/>
            <a:ext cx="932297" cy="854871"/>
          </a:xfrm>
          <a:prstGeom prst="rect">
            <a:avLst/>
          </a:prstGeom>
        </p:spPr>
        <p:txBody>
          <a:bodyPr rtlCol="0" anchor="t"/>
          <a:lstStyle/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해결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방안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1F76612-67E0-4285-B80D-D2C118D0ED61}"/>
              </a:ext>
            </a:extLst>
          </p:cNvPr>
          <p:cNvSpPr txBox="1"/>
          <p:nvPr/>
        </p:nvSpPr>
        <p:spPr>
          <a:xfrm>
            <a:off x="14097000" y="5902098"/>
            <a:ext cx="9301936" cy="1159564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관광 이동 자체를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게이미피케이션화하여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참여형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콘텐츠로 전환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확산을 통한 자발적 홍보 유도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2143B5E-A419-4D29-89BC-5DA7D6EF4391}"/>
              </a:ext>
            </a:extLst>
          </p:cNvPr>
          <p:cNvSpPr txBox="1"/>
          <p:nvPr/>
        </p:nvSpPr>
        <p:spPr>
          <a:xfrm>
            <a:off x="11935652" y="7610264"/>
            <a:ext cx="10945683" cy="45156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주요 관광지 이동 동선을 미션형 코스로 설계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요소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랭킹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포인트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로 체험 몰입도 강화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인증 및 공유 미션 참여 유도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미션 완료 후 포인트를 이용한 특산품 교환권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숙박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할인권등과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같이 전라남도 한정 리워드 제공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A984CB2-112D-71A8-9545-0B164B14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90CDF77-1AE3-23A0-6667-A838D9DB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C44A6CE2-64EE-EA92-69F7-BB7D6967A45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3E1D5C4-1E59-B514-A212-7BED078D5C4C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0DDE5817-6EF4-C62A-2303-944D4227AF4E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2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체험에 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AE76D3-01BC-4096-A3DD-E3AD7B4BD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76" y="4385744"/>
            <a:ext cx="7148863" cy="86736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AF55A0-199F-48A2-9254-86EC98B8C904}"/>
              </a:ext>
            </a:extLst>
          </p:cNvPr>
          <p:cNvSpPr/>
          <p:nvPr/>
        </p:nvSpPr>
        <p:spPr>
          <a:xfrm>
            <a:off x="1985787" y="4385744"/>
            <a:ext cx="8483056" cy="8711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C60171-2D63-4FC9-A990-7C9DDB6C165D}"/>
              </a:ext>
            </a:extLst>
          </p:cNvPr>
          <p:cNvGrpSpPr/>
          <p:nvPr/>
        </p:nvGrpSpPr>
        <p:grpSpPr>
          <a:xfrm>
            <a:off x="1804354" y="4272257"/>
            <a:ext cx="10848142" cy="8711451"/>
            <a:chOff x="1575344" y="4420349"/>
            <a:chExt cx="10848142" cy="871145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FEE6BE-11D3-4A5F-9199-083289957CF8}"/>
                </a:ext>
              </a:extLst>
            </p:cNvPr>
            <p:cNvGrpSpPr/>
            <p:nvPr/>
          </p:nvGrpSpPr>
          <p:grpSpPr>
            <a:xfrm>
              <a:off x="2075925" y="8439591"/>
              <a:ext cx="7487648" cy="4692209"/>
              <a:chOff x="14610733" y="1811407"/>
              <a:chExt cx="6029082" cy="615282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776E741-BEC7-48D1-9327-AE495792A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0733" y="1811407"/>
                <a:ext cx="5375221" cy="509625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E7A6EB-A4AB-49F9-B1AB-78713DA214A9}"/>
                  </a:ext>
                </a:extLst>
              </p:cNvPr>
              <p:cNvSpPr txBox="1"/>
              <p:nvPr/>
            </p:nvSpPr>
            <p:spPr>
              <a:xfrm>
                <a:off x="14610733" y="7035987"/>
                <a:ext cx="6029082" cy="928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 JNI </a:t>
                </a:r>
                <a:r>
                  <a:rPr lang="ko-KR" altLang="en-US" sz="2000" b="0" dirty="0" err="1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인포그래픽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, [2024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년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]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제 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2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호 전남도민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,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어떻게 다닐까요</a:t>
                </a:r>
                <a:r>
                  <a:rPr lang="en-US" altLang="ko-KR" sz="20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?</a:t>
                </a:r>
              </a:p>
              <a:p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**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통행량</a:t>
                </a:r>
                <a:r>
                  <a:rPr lang="en-US" altLang="ko-KR" sz="20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: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 출발지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~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도착지간 교통수단을 이용하거나 목적에 따라 이동한 행위를 의미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6AE99DB-7068-451C-82AA-0ACCE2C80A5B}"/>
                </a:ext>
              </a:extLst>
            </p:cNvPr>
            <p:cNvGrpSpPr/>
            <p:nvPr/>
          </p:nvGrpSpPr>
          <p:grpSpPr>
            <a:xfrm>
              <a:off x="1575344" y="4420349"/>
              <a:ext cx="10848142" cy="3665900"/>
              <a:chOff x="1575344" y="4420349"/>
              <a:chExt cx="10848142" cy="366590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2D37CAB-B5BD-4F94-BAD0-9EF7018A6C97}"/>
                  </a:ext>
                </a:extLst>
              </p:cNvPr>
              <p:cNvGrpSpPr/>
              <p:nvPr/>
            </p:nvGrpSpPr>
            <p:grpSpPr>
              <a:xfrm>
                <a:off x="1575344" y="4420349"/>
                <a:ext cx="8256597" cy="3665900"/>
                <a:chOff x="1397406" y="5322917"/>
                <a:chExt cx="13544417" cy="6882532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3AD60FF9-4A53-42E8-8755-518B7BAAE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7406" y="5322917"/>
                  <a:ext cx="13544417" cy="6567354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8545296-AF17-4E0D-A431-F65EF7FA1986}"/>
                    </a:ext>
                  </a:extLst>
                </p:cNvPr>
                <p:cNvSpPr txBox="1"/>
                <p:nvPr/>
              </p:nvSpPr>
              <p:spPr>
                <a:xfrm>
                  <a:off x="1437995" y="11575092"/>
                  <a:ext cx="12653318" cy="630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* </a:t>
                  </a:r>
                  <a:r>
                    <a:rPr lang="ko-KR" altLang="en-US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한국교통안전공단</a:t>
                  </a:r>
                  <a:r>
                    <a:rPr lang="en-US" altLang="ko-KR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_</a:t>
                  </a:r>
                  <a:r>
                    <a:rPr lang="ko-KR" altLang="en-US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전국 지역별 대중교통 서비스별 만족도 현황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3BD5132-206B-40A3-A8F3-EB2517627CE6}"/>
                  </a:ext>
                </a:extLst>
              </p:cNvPr>
              <p:cNvGrpSpPr/>
              <p:nvPr/>
            </p:nvGrpSpPr>
            <p:grpSpPr>
              <a:xfrm>
                <a:off x="5685699" y="4630247"/>
                <a:ext cx="6737787" cy="1544601"/>
                <a:chOff x="5454213" y="4728229"/>
                <a:chExt cx="6737787" cy="1544601"/>
              </a:xfrm>
            </p:grpSpPr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B22F6BB6-5AA0-4BC5-9E57-B80AB664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2801" y="5266100"/>
                  <a:ext cx="304799" cy="1006730"/>
                </a:xfrm>
                <a:prstGeom prst="straightConnector1">
                  <a:avLst/>
                </a:prstGeom>
                <a:ln w="57150">
                  <a:solidFill>
                    <a:srgbClr val="34425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7">
                  <a:extLst>
                    <a:ext uri="{FF2B5EF4-FFF2-40B4-BE49-F238E27FC236}">
                      <a16:creationId xmlns:a16="http://schemas.microsoft.com/office/drawing/2014/main" id="{F1E3FC99-09DC-466C-A258-7A8CA88E6452}"/>
                    </a:ext>
                  </a:extLst>
                </p:cNvPr>
                <p:cNvSpPr txBox="1"/>
                <p:nvPr/>
              </p:nvSpPr>
              <p:spPr>
                <a:xfrm>
                  <a:off x="5454213" y="4728229"/>
                  <a:ext cx="6737787" cy="663104"/>
                </a:xfrm>
                <a:prstGeom prst="rect">
                  <a:avLst/>
                </a:prstGeom>
              </p:spPr>
              <p:txBody>
                <a:bodyPr lIns="0" tIns="167301" rIns="0" bIns="0" rtlCol="0" anchor="t"/>
                <a:lstStyle/>
                <a:p>
                  <a:pPr lvl="0" algn="l">
                    <a:lnSpc>
                      <a:spcPct val="94619"/>
                    </a:lnSpc>
                  </a:pPr>
                  <a:r>
                    <a:rPr lang="ko-KR" altLang="en-US" sz="2800" dirty="0">
                      <a:solidFill>
                        <a:srgbClr val="344252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전라남도의 대중교통 종합 만족도는 하위권</a:t>
                  </a:r>
                  <a:endParaRPr lang="en-US" altLang="ko-KR" sz="2800" dirty="0">
                    <a:solidFill>
                      <a:srgbClr val="344252"/>
                    </a:solidFill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1658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id="{E586EC1B-4E53-4489-ADDB-16C50646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68" y="10765434"/>
            <a:ext cx="2800693" cy="26738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15E64CD5-27FD-41D8-A525-BC1DF34DB9A9}"/>
              </a:ext>
            </a:extLst>
          </p:cNvPr>
          <p:cNvGrpSpPr/>
          <p:nvPr/>
        </p:nvGrpSpPr>
        <p:grpSpPr>
          <a:xfrm>
            <a:off x="14379160" y="9677273"/>
            <a:ext cx="4929817" cy="3454527"/>
            <a:chOff x="14158036" y="6150577"/>
            <a:chExt cx="5381144" cy="3376341"/>
          </a:xfrm>
        </p:grpSpPr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8456C6D-8206-4A0E-BF4D-8B0E74EE2BB2}"/>
                </a:ext>
              </a:extLst>
            </p:cNvPr>
            <p:cNvSpPr txBox="1"/>
            <p:nvPr/>
          </p:nvSpPr>
          <p:spPr>
            <a:xfrm>
              <a:off x="14784319" y="6441448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브랜딩 서사 구축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B5325A-2972-4C45-8EB9-81E5344354B9}"/>
                </a:ext>
              </a:extLst>
            </p:cNvPr>
            <p:cNvGrpSpPr/>
            <p:nvPr/>
          </p:nvGrpSpPr>
          <p:grpSpPr>
            <a:xfrm>
              <a:off x="14158036" y="6150577"/>
              <a:ext cx="4893259" cy="3376341"/>
              <a:chOff x="14158036" y="6150577"/>
              <a:chExt cx="4893259" cy="3376341"/>
            </a:xfrm>
          </p:grpSpPr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EB8A06A5-D67E-42A3-ACCC-D08C697E9516}"/>
                  </a:ext>
                </a:extLst>
              </p:cNvPr>
              <p:cNvSpPr txBox="1"/>
              <p:nvPr/>
            </p:nvSpPr>
            <p:spPr>
              <a:xfrm>
                <a:off x="14593346" y="7047290"/>
                <a:ext cx="3884793" cy="2216621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전남의 느림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정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(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情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)/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자연 등과 같은 지역 감성을 핵심 정체성으로 설정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속도를 늦출 수 있는 곳으로 브랜딩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2D4EBFF-1BBF-435E-B0B2-6BC145652065}"/>
                  </a:ext>
                </a:extLst>
              </p:cNvPr>
              <p:cNvSpPr/>
              <p:nvPr/>
            </p:nvSpPr>
            <p:spPr>
              <a:xfrm>
                <a:off x="14158036" y="6150577"/>
                <a:ext cx="4893259" cy="3376341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1106CFE-3831-487F-B17B-3A990FA37E0E}"/>
              </a:ext>
            </a:extLst>
          </p:cNvPr>
          <p:cNvGrpSpPr/>
          <p:nvPr/>
        </p:nvGrpSpPr>
        <p:grpSpPr>
          <a:xfrm>
            <a:off x="19134023" y="9639364"/>
            <a:ext cx="4991166" cy="3742229"/>
            <a:chOff x="19142875" y="6197258"/>
            <a:chExt cx="5650338" cy="3672900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AA5ACE15-B0E8-4579-8915-D6B646C2730E}"/>
                </a:ext>
              </a:extLst>
            </p:cNvPr>
            <p:cNvSpPr txBox="1"/>
            <p:nvPr/>
          </p:nvSpPr>
          <p:spPr>
            <a:xfrm>
              <a:off x="20038352" y="6464325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 시리즈화</a:t>
              </a: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E7E02341-1790-46F0-A2E5-81EADF7B39B1}"/>
                </a:ext>
              </a:extLst>
            </p:cNvPr>
            <p:cNvSpPr txBox="1"/>
            <p:nvPr/>
          </p:nvSpPr>
          <p:spPr>
            <a:xfrm>
              <a:off x="19313221" y="7059733"/>
              <a:ext cx="4904548" cy="2810425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K-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슬로우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투어리즘을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주제로 한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OTT 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다큐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/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브이로그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제작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지역민의 일상과 사계절 변화를 감성지로 담아 머물고 싶은 여행지로 인식 전환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0B3D3D6-F9DF-46A6-97C4-5E3B3709D84D}"/>
                </a:ext>
              </a:extLst>
            </p:cNvPr>
            <p:cNvSpPr/>
            <p:nvPr/>
          </p:nvSpPr>
          <p:spPr>
            <a:xfrm>
              <a:off x="19142875" y="6197258"/>
              <a:ext cx="5074894" cy="3390528"/>
            </a:xfrm>
            <a:prstGeom prst="roundRect">
              <a:avLst/>
            </a:prstGeom>
            <a:noFill/>
            <a:ln w="38100">
              <a:solidFill>
                <a:srgbClr val="90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charset="-127"/>
                <a:ea typeface="프리젠테이션 4 Regular" charset="-127"/>
              </a:endParaRP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73055C7E-1AE5-443D-9B67-0B6743F3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5" t="4027" r="26206" b="8118"/>
          <a:stretch/>
        </p:blipFill>
        <p:spPr>
          <a:xfrm>
            <a:off x="977362" y="9692663"/>
            <a:ext cx="1343654" cy="1368380"/>
          </a:xfrm>
          <a:prstGeom prst="ellipse">
            <a:avLst/>
          </a:prstGeom>
        </p:spPr>
      </p:pic>
      <p:sp>
        <p:nvSpPr>
          <p:cNvPr id="84" name="말풍선: 사각형 83">
            <a:extLst>
              <a:ext uri="{FF2B5EF4-FFF2-40B4-BE49-F238E27FC236}">
                <a16:creationId xmlns:a16="http://schemas.microsoft.com/office/drawing/2014/main" id="{FA4248F5-C8B7-4F80-BE6E-8427650EA103}"/>
              </a:ext>
            </a:extLst>
          </p:cNvPr>
          <p:cNvSpPr/>
          <p:nvPr/>
        </p:nvSpPr>
        <p:spPr>
          <a:xfrm>
            <a:off x="3906826" y="10307462"/>
            <a:ext cx="8979055" cy="2824338"/>
          </a:xfrm>
          <a:prstGeom prst="wedgeRectCallout">
            <a:avLst>
              <a:gd name="adj1" fmla="val -66944"/>
              <a:gd name="adj2" fmla="val -5427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652E48-A571-473B-9D05-01EDD3DA50D0}"/>
              </a:ext>
            </a:extLst>
          </p:cNvPr>
          <p:cNvSpPr txBox="1"/>
          <p:nvPr/>
        </p:nvSpPr>
        <p:spPr>
          <a:xfrm>
            <a:off x="4182904" y="11125774"/>
            <a:ext cx="8445655" cy="172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한국관광공사와의 협업 캠페인 ‘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Escape to Korea’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오징어 게임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&gt;,&lt;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지금 우리 학교는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콘셉트로 제작되어 조회 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2,711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만 회를 기록하며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, K-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콘텐츠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팬심을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한국 방문 관심으로 확장한 글로벌 홍보 성공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A7CE20-04C4-41F1-88ED-5C72F1CB9DFF}"/>
              </a:ext>
            </a:extLst>
          </p:cNvPr>
          <p:cNvSpPr txBox="1"/>
          <p:nvPr/>
        </p:nvSpPr>
        <p:spPr>
          <a:xfrm>
            <a:off x="4182904" y="10643148"/>
            <a:ext cx="8445655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우리들의 블루스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방영 후 제주 체류형 관광 급증 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BCDF2FB-201B-F7A3-46F3-E9427CC355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CD92F5C-00CF-E49F-0561-AB29220A1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8B1664CA-05A4-401A-45CD-4169718876D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63F33F0B-C0C8-5DCA-C737-8B5CBD6325A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C46D3C84-FBF5-FE2D-729F-2CC7B985A0F3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3.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체류형 관광 콘텐츠 부족에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623B1A-85DC-4663-B64A-6E2149165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979" y="3023999"/>
            <a:ext cx="6707806" cy="43168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874570-1A9C-42AF-B5C6-44F4E2144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8849" y="3136919"/>
            <a:ext cx="5943527" cy="41563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44F02F-00F7-436D-ADE9-6D09CBEDB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582" y="2887059"/>
            <a:ext cx="9361422" cy="49993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B4A83E-5B94-4C31-8D66-535800219C63}"/>
              </a:ext>
            </a:extLst>
          </p:cNvPr>
          <p:cNvGrpSpPr/>
          <p:nvPr/>
        </p:nvGrpSpPr>
        <p:grpSpPr>
          <a:xfrm>
            <a:off x="13282615" y="2843870"/>
            <a:ext cx="9204125" cy="5053703"/>
            <a:chOff x="13282615" y="2843870"/>
            <a:chExt cx="9204125" cy="5053703"/>
          </a:xfrm>
        </p:grpSpPr>
        <p:grpSp>
          <p:nvGrpSpPr>
            <p:cNvPr id="3" name="그룹 2"/>
            <p:cNvGrpSpPr/>
            <p:nvPr/>
          </p:nvGrpSpPr>
          <p:grpSpPr>
            <a:xfrm>
              <a:off x="13282615" y="2843870"/>
              <a:ext cx="9204125" cy="5053703"/>
              <a:chOff x="1728837" y="2656067"/>
              <a:chExt cx="14789028" cy="9045393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26"/>
              <a:stretch/>
            </p:blipFill>
            <p:spPr bwMode="auto">
              <a:xfrm>
                <a:off x="1728837" y="2656067"/>
                <a:ext cx="14789028" cy="8478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4D1E6D-4067-4123-9B04-12E1E2A62FA5}"/>
                  </a:ext>
                </a:extLst>
              </p:cNvPr>
              <p:cNvSpPr txBox="1"/>
              <p:nvPr/>
            </p:nvSpPr>
            <p:spPr>
              <a:xfrm>
                <a:off x="3251270" y="10851815"/>
                <a:ext cx="8023137" cy="84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 </a:t>
                </a:r>
                <a:r>
                  <a:rPr lang="ko-KR" altLang="en-US" b="0" dirty="0" err="1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한국관광데이터랩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: 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지역별 관광현황</a:t>
                </a:r>
                <a:endParaRPr lang="ko-KR" altLang="en-US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7368577-9466-44FC-99D2-0D1097159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04978" y="3302382"/>
              <a:ext cx="1196065" cy="93868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7A526D-6916-4665-8B5D-0A75E0C3536A}"/>
              </a:ext>
            </a:extLst>
          </p:cNvPr>
          <p:cNvGrpSpPr/>
          <p:nvPr/>
        </p:nvGrpSpPr>
        <p:grpSpPr>
          <a:xfrm>
            <a:off x="6003388" y="2592198"/>
            <a:ext cx="13505240" cy="6700060"/>
            <a:chOff x="-6463531" y="2252047"/>
            <a:chExt cx="13505240" cy="670006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5A1E46-934D-4FD3-BBBE-F18F3576032C}"/>
                </a:ext>
              </a:extLst>
            </p:cNvPr>
            <p:cNvSpPr/>
            <p:nvPr/>
          </p:nvSpPr>
          <p:spPr>
            <a:xfrm>
              <a:off x="-6463531" y="2252047"/>
              <a:ext cx="13505240" cy="6700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CB3BEF-7372-49E9-BDF1-C95B6A91D14F}"/>
                </a:ext>
              </a:extLst>
            </p:cNvPr>
            <p:cNvGrpSpPr/>
            <p:nvPr/>
          </p:nvGrpSpPr>
          <p:grpSpPr>
            <a:xfrm>
              <a:off x="-4070566" y="2849685"/>
              <a:ext cx="8908593" cy="2555276"/>
              <a:chOff x="19128704" y="316448"/>
              <a:chExt cx="8908593" cy="2555276"/>
            </a:xfrm>
          </p:grpSpPr>
          <p:sp>
            <p:nvSpPr>
              <p:cNvPr id="27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19684096" y="445146"/>
                <a:ext cx="8179201" cy="2202084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신한카드데이터에서 전라남도 여행에 대한 업종별 건당 평균결제금액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2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위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방문자는 늘었지만 체류시간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숙박률은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감소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세를 보이며 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머무는 이유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가 부족함을 시사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전라남도 관광에 대한 인식 전환 필요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05A71D99-DFD6-42AC-AE8D-590149E7D00F}"/>
                  </a:ext>
                </a:extLst>
              </p:cNvPr>
              <p:cNvSpPr/>
              <p:nvPr/>
            </p:nvSpPr>
            <p:spPr>
              <a:xfrm>
                <a:off x="19128704" y="316448"/>
                <a:ext cx="8908593" cy="2555276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sp>
          <p:nvSpPr>
            <p:cNvPr id="74" name="화살표: 아래쪽 73">
              <a:extLst>
                <a:ext uri="{FF2B5EF4-FFF2-40B4-BE49-F238E27FC236}">
                  <a16:creationId xmlns:a16="http://schemas.microsoft.com/office/drawing/2014/main" id="{AC067291-6BB3-473D-AAD8-93D8DCC5CA80}"/>
                </a:ext>
              </a:extLst>
            </p:cNvPr>
            <p:cNvSpPr/>
            <p:nvPr/>
          </p:nvSpPr>
          <p:spPr>
            <a:xfrm>
              <a:off x="-333669" y="5641010"/>
              <a:ext cx="1505261" cy="1047819"/>
            </a:xfrm>
            <a:prstGeom prst="downArrow">
              <a:avLst/>
            </a:prstGeom>
            <a:solidFill>
              <a:srgbClr val="90A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606A5E9-4EC3-4CC9-9FAB-1E892D79C1AC}"/>
                </a:ext>
              </a:extLst>
            </p:cNvPr>
            <p:cNvGrpSpPr/>
            <p:nvPr/>
          </p:nvGrpSpPr>
          <p:grpSpPr>
            <a:xfrm>
              <a:off x="-3188064" y="6775369"/>
              <a:ext cx="7524980" cy="1613196"/>
              <a:chOff x="9105348" y="7555953"/>
              <a:chExt cx="7524980" cy="1613196"/>
            </a:xfrm>
          </p:grpSpPr>
          <p:sp>
            <p:nvSpPr>
              <p:cNvPr id="31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9965440" y="8401224"/>
                <a:ext cx="5804796" cy="767925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lvl="0" algn="l">
                  <a:lnSpc>
                    <a:spcPct val="94619"/>
                  </a:lnSpc>
                </a:pP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전남의 감정 서사를 담은 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머무는 이유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 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만들기</a:t>
                </a:r>
                <a:endParaRPr lang="en-US" altLang="ko-KR" sz="28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6F293ED4-67E7-4715-BCDB-981F362F5AFE}"/>
                  </a:ext>
                </a:extLst>
              </p:cNvPr>
              <p:cNvSpPr txBox="1"/>
              <p:nvPr/>
            </p:nvSpPr>
            <p:spPr>
              <a:xfrm>
                <a:off x="9105348" y="7555953"/>
                <a:ext cx="7524980" cy="87863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OTT 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기반 감성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스토리텔링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브랜딩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endParaRPr lang="en" sz="4800" b="0" i="0" u="none" strike="noStrike" spc="-85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93" y="5246485"/>
            <a:ext cx="7620000" cy="186317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8" y="3437134"/>
            <a:ext cx="8598310" cy="1640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682BAD6-6E31-41E7-8561-BCBD18A47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321" y="4718424"/>
            <a:ext cx="4165370" cy="885323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890739" y="7352362"/>
            <a:ext cx="10115603" cy="572438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불친절</a:t>
            </a:r>
            <a:r>
              <a:rPr lang="en-US" altLang="ko-KR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바가지 요금 등으로 인해 전라남도의 관광 이미지 저하</a:t>
            </a:r>
            <a:endParaRPr lang="en-US" altLang="ko-KR" sz="36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5" y="4220521"/>
            <a:ext cx="3429000" cy="327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1662372" y="5789647"/>
            <a:ext cx="2212191" cy="2556111"/>
            <a:chOff x="11609730" y="4879118"/>
            <a:chExt cx="2212191" cy="2556111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2142979" y="6762300"/>
              <a:ext cx="1273725" cy="672929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빠니보틀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9730" y="4879118"/>
              <a:ext cx="2212191" cy="1924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12989843" y="2389248"/>
            <a:ext cx="2171300" cy="2544033"/>
            <a:chOff x="16116350" y="2146300"/>
            <a:chExt cx="1775833" cy="218694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6350" y="2146300"/>
              <a:ext cx="1619616" cy="152962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6649166" y="3671848"/>
              <a:ext cx="1243017" cy="66140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침착맨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409238" y="5883340"/>
            <a:ext cx="1950712" cy="2428439"/>
            <a:chOff x="19106385" y="4705273"/>
            <a:chExt cx="1950712" cy="2428439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2" t="8150" r="13181" b="4932"/>
            <a:stretch/>
          </p:blipFill>
          <p:spPr bwMode="auto">
            <a:xfrm>
              <a:off x="19106385" y="4705273"/>
              <a:ext cx="1950712" cy="171788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9660999" y="6507391"/>
              <a:ext cx="1047257" cy="62632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곽튜브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16894625" y="5546933"/>
            <a:ext cx="7446758" cy="14867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>
              <a:lnSpc>
                <a:spcPct val="94619"/>
              </a:lnSpc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영향력 있는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유튜버와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협력하여 깨끗하고 친절하며 정직한 가격의 ‘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착한가격업소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’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를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소개하는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제작함으로써 행정 인증 기반 신뢰도 강화와 서비스 만족도 향상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6523505" y="4560364"/>
            <a:ext cx="7848600" cy="87863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-US" altLang="ko-KR" sz="48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en-US" altLang="ko-KR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OTT </a:t>
            </a:r>
            <a:r>
              <a:rPr lang="ko-KR" altLang="en-US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를 활용한 관광이미지 회복</a:t>
            </a:r>
            <a:endParaRPr lang="en" sz="5400" b="0" i="0" u="none" strike="noStrike" spc="-85" dirty="0">
              <a:solidFill>
                <a:srgbClr val="1E1E1E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10791805" y="4716703"/>
            <a:ext cx="978408" cy="793657"/>
          </a:xfrm>
          <a:prstGeom prst="rightArrow">
            <a:avLst>
              <a:gd name="adj1" fmla="val 50000"/>
              <a:gd name="adj2" fmla="val 616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오른쪽 중괄호 26"/>
          <p:cNvSpPr/>
          <p:nvPr/>
        </p:nvSpPr>
        <p:spPr>
          <a:xfrm rot="5400000">
            <a:off x="11658600" y="2132992"/>
            <a:ext cx="1066800" cy="13716000"/>
          </a:xfrm>
          <a:prstGeom prst="rightBrace">
            <a:avLst>
              <a:gd name="adj1" fmla="val 104534"/>
              <a:gd name="adj2" fmla="val 50500"/>
            </a:avLst>
          </a:prstGeom>
          <a:ln>
            <a:solidFill>
              <a:srgbClr val="7F86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7438619" y="10349060"/>
            <a:ext cx="9786161" cy="2029057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착한 전남 관광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이미지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브랜딩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및 신뢰도 회복 가능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바이럴을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통한 관광객 유입 증가 및 매출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업소 간 선의의 경쟁 촉진으로 인한 서비스 질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11605313" y="9408116"/>
            <a:ext cx="1060704" cy="7879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AC46E89-ED4C-1455-E867-9920DF937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896A601-5AA0-3150-8D90-D334687BB26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C77A723-9671-7761-EDCE-772FFE1E3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ECC347A6-F859-EF60-791F-9F44D2FF393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5E6CCAA-CF2E-33A9-FA9E-0DC69478CB60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관광서비스 질 하락에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878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3810181" y="3206287"/>
            <a:ext cx="9997716" cy="962862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9B2381-99C8-88EA-2AEC-F5CDD44575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968D358-BB6B-F49A-D423-D3779F26D5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52DFE60-9CD5-9B0B-5B76-5A9A24FD69D7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09808DB-B5D8-26FD-5C1A-9B58EB8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8AE06823-9AC7-017C-F682-E32F7F1CD91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5433AD7F-DAC3-A8A8-21F8-9AE07CB3C6B9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전반적 기대효과 및 활용방안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6400" y="3643417"/>
            <a:ext cx="9680695" cy="3747983"/>
            <a:chOff x="4371817" y="3308291"/>
            <a:chExt cx="9843691" cy="3668056"/>
          </a:xfrm>
        </p:grpSpPr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C8664F3C-4537-B1D5-ADB2-58886827468D}"/>
                </a:ext>
              </a:extLst>
            </p:cNvPr>
            <p:cNvSpPr txBox="1"/>
            <p:nvPr/>
          </p:nvSpPr>
          <p:spPr>
            <a:xfrm>
              <a:off x="4797864" y="3637572"/>
              <a:ext cx="8991598" cy="3338775"/>
            </a:xfrm>
            <a:prstGeom prst="rect">
              <a:avLst/>
            </a:prstGeom>
          </p:spPr>
          <p:txBody>
            <a:bodyPr rtlCol="0" anchor="t"/>
            <a:lstStyle/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 이미지의 근본적 개선 가능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관광객 체류 확대로 인한 지역 소비 촉진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콘텐츠</a:t>
              </a: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기반의 지속 가능한 관광 홍보 구조 장착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서비스 품질 향상을 위한 </a:t>
              </a:r>
              <a:r>
                <a:rPr lang="ko-KR" altLang="en-US" sz="3600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선순환</a:t>
              </a: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경쟁 구도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경제 활성화와 장기적 브랜드 자산 형성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371817" y="3308291"/>
              <a:ext cx="9843691" cy="3650706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173201" y="4114800"/>
            <a:ext cx="8305800" cy="1729811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📌여행 루트 자동 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생성형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플랫폼 구축</a:t>
            </a:r>
            <a:endParaRPr lang="en-US" altLang="ko-KR" sz="4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3">
              <a:lnSpc>
                <a:spcPct val="116199"/>
              </a:lnSpc>
            </a:pP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전남형 스마트 코스 메이커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en-US" altLang="ko-KR" sz="373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8600" y="7579822"/>
            <a:ext cx="4933727" cy="5793278"/>
            <a:chOff x="13523258" y="3957890"/>
            <a:chExt cx="6745941" cy="888149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258" y="3957890"/>
              <a:ext cx="6745941" cy="8881493"/>
            </a:xfrm>
            <a:prstGeom prst="rect">
              <a:avLst/>
            </a:prstGeom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2160" y="4966124"/>
              <a:ext cx="4202821" cy="65362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모서리가 둥근 직사각형 11"/>
          <p:cNvSpPr/>
          <p:nvPr/>
        </p:nvSpPr>
        <p:spPr>
          <a:xfrm>
            <a:off x="3352799" y="2608897"/>
            <a:ext cx="6544947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4894492" y="2746620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053080" y="2516915"/>
            <a:ext cx="7387275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7234044" y="2639275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활용방안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827217" y="7924800"/>
            <a:ext cx="5736384" cy="271345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4173202" y="5822254"/>
            <a:ext cx="8305800" cy="159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중심 여행지를 입력하면 근처 소도시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섬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마을을 자동 추천하고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이동 난이도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대중교통 정보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경험 가치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SNS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인기 데이터를 기반으로 코스를 생성하는 시스템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5089523" y="10743414"/>
            <a:ext cx="7535566" cy="15532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리뷰 영상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방문 인증 영상 자동 연결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이용자 평가를 반영해 서비스 질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가성비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순위 갱신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불신 해소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소비 활성화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재방문 촉진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3457059" y="9136113"/>
            <a:ext cx="10210800" cy="735214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📌전남 신뢰 네트워크 지도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착한가격업소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4361506" y="9942033"/>
            <a:ext cx="8991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크리에이터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콘텐츠와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연계해 검증된 업소만 모아 제공하는 신뢰지도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405910" y="7579822"/>
            <a:ext cx="8682691" cy="10198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인터렉티브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콘텐츠와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연동해 미션 기반 이동 루트 생성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교통 불편을 해결하는 가장 현실적 수단 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SNS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참여율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↑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8" r="10118" b="-634"/>
          <a:stretch/>
        </p:blipFill>
        <p:spPr bwMode="auto">
          <a:xfrm>
            <a:off x="10853020" y="3599002"/>
            <a:ext cx="3531677" cy="3305979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35" name="타원 1034"/>
          <p:cNvSpPr/>
          <p:nvPr/>
        </p:nvSpPr>
        <p:spPr>
          <a:xfrm>
            <a:off x="7665920" y="10596189"/>
            <a:ext cx="186721" cy="186721"/>
          </a:xfrm>
          <a:prstGeom prst="ellipse">
            <a:avLst/>
          </a:prstGeom>
          <a:ln>
            <a:solidFill>
              <a:srgbClr val="7E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73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8991600" y="4038600"/>
            <a:ext cx="191643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처음 데이터분석을 작업해는 거라서 어떤 방법을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써야할지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의견을 나누는데 시간을 많이 할당했습니다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  <a:b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</a:br>
            <a:b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</a:br>
            <a:b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</a:b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관광 잠재력 지수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산출시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값이 클수록 잠재력이 높다는 방향성을 유지했으나 미세먼지처럼 값이 낮을수록 유리한 지표도 동일한 방식으로 점수를 부여하여 해석의 왜곡 가능성이 존재함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PCA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기반 가중치 부여 방식을 적용했으나 검증결과 신뢰도가 충분하지 않은 것으로 나타남 주관적 가중치 개입 가능성과 그로 인한 지수 왜곡 위험 증가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관광객 실적을 추정하는 과정에서 실제로 측정 가능한 관광지 수나 부가적 조건이 지역마다 상이함에도 불구하고 일부 주요 관광지에만 집중됨 결과적으로 데이터 편향이 심화됨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데이터셋 내에서 의미가 중복되는 컬럼들이 존재하여 변수 간 상관성이 높아지고 분석 모델의 설명력 및 독립성이 저하될 가능성 존재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dirty="0" err="1">
                <a:latin typeface="프리젠테이션 6 SemiBold" pitchFamily="2" charset="-127"/>
                <a:ea typeface="프리젠테이션 6 SemiBold" pitchFamily="2" charset="-127"/>
              </a:rPr>
              <a:t>느낀점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마치며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DDDD6-D657-4613-A8B1-12206D79E6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9D17BAE1-9624-4655-A832-525F94CA0A68}"/>
              </a:ext>
            </a:extLst>
          </p:cNvPr>
          <p:cNvSpPr/>
          <p:nvPr/>
        </p:nvSpPr>
        <p:spPr>
          <a:xfrm>
            <a:off x="2327825" y="3828876"/>
            <a:ext cx="6172200" cy="3861399"/>
          </a:xfrm>
          <a:custGeom>
            <a:avLst/>
            <a:gdLst/>
            <a:ahLst/>
            <a:cxnLst/>
            <a:rect l="l" t="t" r="r" b="b"/>
            <a:pathLst>
              <a:path w="1243508" h="785370">
                <a:moveTo>
                  <a:pt x="45913" y="0"/>
                </a:moveTo>
                <a:lnTo>
                  <a:pt x="1197595" y="0"/>
                </a:lnTo>
                <a:cubicBezTo>
                  <a:pt x="1222952" y="0"/>
                  <a:pt x="1243508" y="20556"/>
                  <a:pt x="1243508" y="45913"/>
                </a:cubicBezTo>
                <a:lnTo>
                  <a:pt x="1243508" y="739457"/>
                </a:lnTo>
                <a:cubicBezTo>
                  <a:pt x="1243508" y="751634"/>
                  <a:pt x="1238671" y="763312"/>
                  <a:pt x="1230060" y="771922"/>
                </a:cubicBezTo>
                <a:cubicBezTo>
                  <a:pt x="1221450" y="780533"/>
                  <a:pt x="1209772" y="785370"/>
                  <a:pt x="1197595" y="785370"/>
                </a:cubicBezTo>
                <a:lnTo>
                  <a:pt x="45913" y="785370"/>
                </a:lnTo>
                <a:cubicBezTo>
                  <a:pt x="20556" y="785370"/>
                  <a:pt x="0" y="764814"/>
                  <a:pt x="0" y="739457"/>
                </a:cubicBezTo>
                <a:lnTo>
                  <a:pt x="0" y="45913"/>
                </a:lnTo>
                <a:cubicBezTo>
                  <a:pt x="0" y="20556"/>
                  <a:pt x="20556" y="0"/>
                  <a:pt x="45913" y="0"/>
                </a:cubicBezTo>
                <a:close/>
              </a:path>
            </a:pathLst>
          </a:custGeom>
          <a:solidFill>
            <a:srgbClr val="F8F8F8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D1ACE-A463-4B0B-89A6-3422D1069B0F}"/>
              </a:ext>
            </a:extLst>
          </p:cNvPr>
          <p:cNvSpPr txBox="1"/>
          <p:nvPr/>
        </p:nvSpPr>
        <p:spPr>
          <a:xfrm>
            <a:off x="3895482" y="4038600"/>
            <a:ext cx="380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프리젠테이션 5 Medium" pitchFamily="2" charset="-127"/>
                <a:ea typeface="프리젠테이션 5 Medium" pitchFamily="2" charset="-127"/>
              </a:rPr>
              <a:t>데이터 </a:t>
            </a:r>
            <a:r>
              <a:rPr lang="ko-KR" altLang="en-US" sz="3600">
                <a:latin typeface="프리젠테이션 5 Medium" pitchFamily="2" charset="-127"/>
                <a:ea typeface="프리젠테이션 5 Medium" pitchFamily="2" charset="-127"/>
              </a:rPr>
              <a:t>분석 문제점</a:t>
            </a:r>
            <a:endParaRPr lang="en-US" altLang="ko-KR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0E4C6B-D5F0-4690-AE09-6CFC623890C3}"/>
              </a:ext>
            </a:extLst>
          </p:cNvPr>
          <p:cNvSpPr txBox="1"/>
          <p:nvPr/>
        </p:nvSpPr>
        <p:spPr>
          <a:xfrm>
            <a:off x="13106400" y="2341344"/>
            <a:ext cx="380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프리젠테이션 5 Medium" pitchFamily="2" charset="-127"/>
                <a:ea typeface="프리젠테이션 5 Medium" pitchFamily="2" charset="-127"/>
              </a:rPr>
              <a:t>개선사항 </a:t>
            </a:r>
            <a:endParaRPr lang="en-US" altLang="ko-KR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CE152-0711-45CA-9F1D-620E7124ACF5}"/>
              </a:ext>
            </a:extLst>
          </p:cNvPr>
          <p:cNvSpPr txBox="1"/>
          <p:nvPr/>
        </p:nvSpPr>
        <p:spPr>
          <a:xfrm>
            <a:off x="2749550" y="9090930"/>
            <a:ext cx="109664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처음 데이터분석을 시작했을 때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하고자하는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분석방법은 있는데 그 방법에 어떤 모델을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써야할지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감이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안와서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이에 대해 팀원들과 의견을 나누는데 시간을 굉장히 많이 할애했습니다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분석하는 중에 결과가 생각보다 좋지 않아 다른 분석 방법을 찾는 과정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데이터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전처리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작업을 처음부터 제대로 시작하지 않아 처음으로 돌아가는 과정도 여러 번 거쳤습니다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06735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2876550" y="10092874"/>
            <a:ext cx="191643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설진아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(2021).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인기 유튜브 채널의 장르 유형과 채널 인기 요인에 관한 탐색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미디어 경제와 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19(1), 49-86. 10.21328/JMEC.2021.2.19.1.49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유재미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(2012).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소셜 네트워크 서비스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(SNS)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를 활용한 마케팅 사례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경영경제연구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35(2), 101-123.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이상원･최진무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(2025).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엔트로피 가중치를 활용한 풍수해 위험도 산정 방법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대한지리학회지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60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권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호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(142~151)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홍규빈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 국내여행 만족도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해외여행보다 낮아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…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젊을수록 해외 선호」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연합뉴스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』, 2025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7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22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한동헌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]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잘한다고 소문난 공공기관의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소통 스킬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서울일보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』, 2024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문헌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기사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65E9B43D-6AD3-482B-B1B2-7BBF2F1D02A1}"/>
              </a:ext>
            </a:extLst>
          </p:cNvPr>
          <p:cNvSpPr txBox="1"/>
          <p:nvPr/>
        </p:nvSpPr>
        <p:spPr>
          <a:xfrm>
            <a:off x="2971800" y="5509189"/>
            <a:ext cx="19812000" cy="4555432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[KOSIS]</a:t>
            </a:r>
            <a:endParaRPr lang="en-US" altLang="ko-KR" sz="28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기후에너지환경부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대기오염도현황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 :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시도명을 중심으로 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24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년도 연평균 미세먼지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(PM2.5)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평균농도 도출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대기 오염도는 부정적 측면으로 정규화 과정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표준화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을 거친 후 역변수로 처리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∵ 수치가 높을 수록 관광 잠재력 지수를 높이는 긍정적 영향을 미치도록 변환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녹지만족도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: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현재 살고 있는 지역의 녹지환경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산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공원 등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에 대해 ‘매우 좋다’ 또는 ‘약간 </a:t>
            </a:r>
            <a:r>
              <a:rPr lang="ko-KR" altLang="en-US" sz="2800" b="0" i="0" dirty="0" err="1">
                <a:effectLst/>
                <a:latin typeface="프리젠테이션 5 Medium" pitchFamily="2" charset="-127"/>
                <a:ea typeface="프리젠테이션 5 Medium" pitchFamily="2" charset="-127"/>
              </a:rPr>
              <a:t>좋다’라고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 응답한 사람들의 비율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(%)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 유산 현황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총괄표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+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시도지정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+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자연유산자료 총계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473D4068-89DE-4F8A-B405-A86FFBC0C8C9}"/>
              </a:ext>
            </a:extLst>
          </p:cNvPr>
          <p:cNvSpPr txBox="1"/>
          <p:nvPr/>
        </p:nvSpPr>
        <p:spPr>
          <a:xfrm>
            <a:off x="2876550" y="8307501"/>
            <a:ext cx="9296400" cy="12657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[TDSS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 관광개발정보시스템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국립공원지정현황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관광환경 측면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5DB80358-3770-212A-58B2-52AAD5B23C2A}"/>
              </a:ext>
            </a:extLst>
          </p:cNvPr>
          <p:cNvSpPr txBox="1"/>
          <p:nvPr/>
        </p:nvSpPr>
        <p:spPr>
          <a:xfrm>
            <a:off x="10210800" y="8326551"/>
            <a:ext cx="9296400" cy="123886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국토교통 통계누리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지역별 전체 면적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(km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²)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자료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DDDD6-D657-4613-A8B1-12206D79E6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108CD9-A946-4A8E-82E5-393BDAD76099}"/>
              </a:ext>
            </a:extLst>
          </p:cNvPr>
          <p:cNvSpPr txBox="1"/>
          <p:nvPr/>
        </p:nvSpPr>
        <p:spPr>
          <a:xfrm>
            <a:off x="2971800" y="2181851"/>
            <a:ext cx="21031200" cy="298885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공공데이터포털</a:t>
            </a:r>
            <a:r>
              <a:rPr lang="en-US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전국관광지정보표준데이터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광역지방자치단체장이 지정한 관광지역 정보 활용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관광빈도수에서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겹치는 관광지명을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)) -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문화체육관광부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전국관광숙박시설현황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: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성급 이상 숙박시설 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문화축제표준데이터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-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전국박물관미술관정보표준데이터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–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 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한국교통안전공단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지역별 대중교통 서비스별 만족도 현황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(7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점 만점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: 21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개의 항목에 대한 평균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지하철이 없는 도시의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결측치는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ct val="116199"/>
              </a:lnSpc>
            </a:pP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831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709400" y="-1168400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788900" y="-1168400"/>
            <a:ext cx="190500" cy="1578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79400" y="-1168400"/>
            <a:ext cx="190500" cy="15786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423900" y="-1168400"/>
            <a:ext cx="190500" cy="15786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614400" y="-1168400"/>
            <a:ext cx="190500" cy="15786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071600" y="-1168400"/>
            <a:ext cx="190500" cy="15786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262100" y="-1168400"/>
            <a:ext cx="190500" cy="15786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706600" y="-1168400"/>
            <a:ext cx="190500" cy="15786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97100" y="-1168400"/>
            <a:ext cx="190500" cy="15786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354300" y="-1168400"/>
            <a:ext cx="190500" cy="15786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544800" y="-1168400"/>
            <a:ext cx="190500" cy="15786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989300" y="-1168400"/>
            <a:ext cx="190500" cy="15786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179800" y="-1168400"/>
            <a:ext cx="190500" cy="15786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5905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7810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624300" y="-1168400"/>
            <a:ext cx="190500" cy="15786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814800" y="-1168400"/>
            <a:ext cx="190500" cy="15786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272000" y="-1168400"/>
            <a:ext cx="190500" cy="15786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462500" y="-1168400"/>
            <a:ext cx="190500" cy="157861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07000" y="-1168400"/>
            <a:ext cx="190500" cy="15786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097500" y="-1168400"/>
            <a:ext cx="190500" cy="15786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8554700" y="-1168400"/>
            <a:ext cx="190500" cy="15786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745200" y="-1168400"/>
            <a:ext cx="190500" cy="157861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89700" y="-1168400"/>
            <a:ext cx="190500" cy="15786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380200" y="-1168400"/>
            <a:ext cx="190500" cy="157861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824700" y="-1168400"/>
            <a:ext cx="190500" cy="15786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0015200" y="-1168400"/>
            <a:ext cx="190500" cy="157861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472400" y="-1168400"/>
            <a:ext cx="190500" cy="157861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662900" y="-1168400"/>
            <a:ext cx="190500" cy="157861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107400" y="-1168400"/>
            <a:ext cx="190500" cy="157861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297900" y="-1168400"/>
            <a:ext cx="190500" cy="157861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755100" y="-1168400"/>
            <a:ext cx="190500" cy="15786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945600" y="-1168400"/>
            <a:ext cx="190500" cy="157861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2390100" y="-1168400"/>
            <a:ext cx="190500" cy="157861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580600" y="-1168400"/>
            <a:ext cx="190500" cy="157861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025100" y="-1168400"/>
            <a:ext cx="190500" cy="157861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215600" y="-1168400"/>
            <a:ext cx="190500" cy="15786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672800" y="-1168400"/>
            <a:ext cx="190500" cy="15786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863300" y="-1168400"/>
            <a:ext cx="190500" cy="157861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307800" y="-1295400"/>
            <a:ext cx="190500" cy="157861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4498300" y="-1295400"/>
            <a:ext cx="190500" cy="157861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955500" y="-1295400"/>
            <a:ext cx="190500" cy="157861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146000" y="-1295400"/>
            <a:ext cx="190500" cy="15786100"/>
          </a:xfrm>
          <a:prstGeom prst="rect">
            <a:avLst/>
          </a:prstGeom>
        </p:spPr>
      </p:pic>
      <p:sp>
        <p:nvSpPr>
          <p:cNvPr id="91" name="TextBox 91"/>
          <p:cNvSpPr txBox="1"/>
          <p:nvPr/>
        </p:nvSpPr>
        <p:spPr>
          <a:xfrm>
            <a:off x="3822700" y="4203700"/>
            <a:ext cx="16738600" cy="3251200"/>
          </a:xfrm>
          <a:prstGeom prst="rect">
            <a:avLst/>
          </a:prstGeom>
        </p:spPr>
        <p:txBody>
          <a:bodyPr lIns="0" tIns="301986" rIns="0" bIns="0" rtlCol="0" anchor="t"/>
          <a:lstStyle/>
          <a:p>
            <a:pPr lvl="0" algn="ctr">
              <a:lnSpc>
                <a:spcPct val="94619"/>
              </a:lnSpc>
            </a:pPr>
            <a:r>
              <a:rPr lang="en" sz="18291" b="0" i="0" u="none" strike="noStrike" dirty="0">
                <a:solidFill>
                  <a:srgbClr val="FFFFFF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Thank you</a:t>
            </a:r>
          </a:p>
        </p:txBody>
      </p:sp>
      <p:pic>
        <p:nvPicPr>
          <p:cNvPr id="97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201" y="7696200"/>
            <a:ext cx="10350500" cy="1206500"/>
          </a:xfrm>
          <a:prstGeom prst="rect">
            <a:avLst/>
          </a:prstGeom>
        </p:spPr>
      </p:pic>
      <p:sp>
        <p:nvSpPr>
          <p:cNvPr id="100" name="TextBox 100"/>
          <p:cNvSpPr txBox="1"/>
          <p:nvPr/>
        </p:nvSpPr>
        <p:spPr>
          <a:xfrm>
            <a:off x="11951644" y="8001000"/>
            <a:ext cx="31877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666" b="0" i="0" u="none" strike="noStrike" dirty="0">
                <a:solidFill>
                  <a:srgbClr val="D4DCE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  <a:endParaRPr lang="en" sz="2666" b="0" i="0" u="none" strike="noStrike" dirty="0">
              <a:solidFill>
                <a:srgbClr val="D4DCE6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03FD40-EF33-E281-9119-C7AE683FFC83}"/>
              </a:ext>
            </a:extLst>
          </p:cNvPr>
          <p:cNvGrpSpPr/>
          <p:nvPr/>
        </p:nvGrpSpPr>
        <p:grpSpPr>
          <a:xfrm>
            <a:off x="1978944" y="8543092"/>
            <a:ext cx="11290300" cy="3670300"/>
            <a:chOff x="1978944" y="8543092"/>
            <a:chExt cx="11290300" cy="3670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8944" y="8543092"/>
              <a:ext cx="11290300" cy="36703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581400" y="9848523"/>
              <a:ext cx="8788400" cy="1549904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관광수지를 증가시키기 위해서는</a:t>
              </a:r>
              <a:r>
                <a:rPr lang="en-US" altLang="ko-KR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?</a:t>
              </a:r>
              <a:endParaRPr lang="en-US" altLang="ko-KR" sz="54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8284" y="4513863"/>
            <a:ext cx="13985474" cy="4180898"/>
          </a:xfrm>
          <a:prstGeom prst="rect">
            <a:avLst/>
          </a:prstGeom>
        </p:spPr>
        <p:txBody>
          <a:bodyPr rtlCol="0" anchor="t"/>
          <a:lstStyle/>
          <a:p>
            <a:pPr lvl="4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한국경제에 따르면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그 이유는 역대 최대 규모 외국인 관광객이 한국을 찾았지만 한국인이 해외에서 쓰는 돈이 훨씬 크다는 점을 시사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단순한 관광객 수 증가로는 해결할 수 없는 저가 관광의 구조적 문제가 심각하다고 판단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b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즉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고착화를 해결하지 않으면 한국 관광의 미래에 심각한 위협을 가할 </a:t>
            </a: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것으로 보고있다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8AA032-B6E8-08D3-C126-F34ECB0D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50" y="3023229"/>
            <a:ext cx="11831701" cy="1047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CC152-2882-2A04-89E6-BC073346A1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52E1C"/>
              </a:clrFrom>
              <a:clrTo>
                <a:srgbClr val="252E1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 r="18313"/>
          <a:stretch>
            <a:fillRect/>
          </a:stretch>
        </p:blipFill>
        <p:spPr>
          <a:xfrm>
            <a:off x="15849600" y="0"/>
            <a:ext cx="10349915" cy="137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EB74EC-114D-6413-4DB0-AE0BBFF22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56" y="4373682"/>
            <a:ext cx="8560616" cy="79922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8C467B7-1736-5DAB-26B0-3F2E2F2DFD1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269D3A09-D9F3-F86E-973D-30EFE7B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D97403E-9644-4E0E-F030-9C8CB7725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CA292FFD-C024-3F59-F8D6-B8D86537A7BB}"/>
              </a:ext>
            </a:extLst>
          </p:cNvPr>
          <p:cNvSpPr txBox="1"/>
          <p:nvPr/>
        </p:nvSpPr>
        <p:spPr>
          <a:xfrm>
            <a:off x="1117600" y="12065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32">
            <a:extLst>
              <a:ext uri="{FF2B5EF4-FFF2-40B4-BE49-F238E27FC236}">
                <a16:creationId xmlns:a16="http://schemas.microsoft.com/office/drawing/2014/main" id="{792DE564-8D1B-6E50-ABB6-DF137A640EF0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기사를 통해 보는 국내 관광의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A125DBD-8385-41FC-B0E8-03B01544BF8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E0F6-9FB2-2CE9-840C-EAB26A6B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134199971"/>
              </p:ext>
            </p:extLst>
          </p:nvPr>
        </p:nvGraphicFramePr>
        <p:xfrm>
          <a:off x="1003484" y="4014534"/>
          <a:ext cx="10990905" cy="4796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11">
            <a:extLst>
              <a:ext uri="{FF2B5EF4-FFF2-40B4-BE49-F238E27FC236}">
                <a16:creationId xmlns:a16="http://schemas.microsoft.com/office/drawing/2014/main" id="{D780F51F-407C-4387-9B67-B4AF55C3C953}"/>
              </a:ext>
            </a:extLst>
          </p:cNvPr>
          <p:cNvSpPr txBox="1"/>
          <p:nvPr/>
        </p:nvSpPr>
        <p:spPr>
          <a:xfrm>
            <a:off x="21399500" y="12762203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출처 </a:t>
            </a:r>
            <a:r>
              <a:rPr lang="en-US" altLang="ko-KR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b="0" i="0" u="none" strike="noStrike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</a:t>
            </a:r>
            <a:endParaRPr lang="en" sz="20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041A9B-21A3-46A1-BA0F-E3B2F0B1B10E}"/>
              </a:ext>
            </a:extLst>
          </p:cNvPr>
          <p:cNvGrpSpPr/>
          <p:nvPr/>
        </p:nvGrpSpPr>
        <p:grpSpPr>
          <a:xfrm>
            <a:off x="3182662" y="9359935"/>
            <a:ext cx="8811727" cy="2031411"/>
            <a:chOff x="16592326" y="6080734"/>
            <a:chExt cx="8811727" cy="2031411"/>
          </a:xfrm>
        </p:grpSpPr>
        <p:sp>
          <p:nvSpPr>
            <p:cNvPr id="13" name="TextBox 24"/>
            <p:cNvSpPr txBox="1"/>
            <p:nvPr/>
          </p:nvSpPr>
          <p:spPr>
            <a:xfrm>
              <a:off x="17115277" y="6080734"/>
              <a:ext cx="7876787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 기피의 핵심 원인 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: ‘</a:t>
              </a: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심리적 인식의 불균형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82A13D77-26EA-4E0B-9608-7E14856AEC4D}"/>
                </a:ext>
              </a:extLst>
            </p:cNvPr>
            <p:cNvSpPr txBox="1"/>
            <p:nvPr/>
          </p:nvSpPr>
          <p:spPr>
            <a:xfrm>
              <a:off x="16812459" y="6820667"/>
              <a:ext cx="8591594" cy="1291478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투자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’,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소비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로 인식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새로움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이색경험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일상탈출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경험 가치 중심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편의성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 err="1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가성비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중심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기능적 가치 중심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EF0567A3-3713-4C5A-970C-3A0753208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6592326" y="6263578"/>
              <a:ext cx="220133" cy="220133"/>
            </a:xfrm>
            <a:prstGeom prst="rect">
              <a:avLst/>
            </a:prstGeom>
          </p:spPr>
        </p:pic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C1B1C841-8D89-40EA-A4A8-CFE024A8E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195654"/>
              </p:ext>
            </p:extLst>
          </p:nvPr>
        </p:nvGraphicFramePr>
        <p:xfrm>
          <a:off x="11284527" y="2577731"/>
          <a:ext cx="13670973" cy="6455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2290B5C-30A6-6190-C659-55CCED30FAD1}"/>
              </a:ext>
            </a:extLst>
          </p:cNvPr>
          <p:cNvGrpSpPr/>
          <p:nvPr/>
        </p:nvGrpSpPr>
        <p:grpSpPr>
          <a:xfrm>
            <a:off x="14111341" y="9350394"/>
            <a:ext cx="8912604" cy="1783055"/>
            <a:chOff x="15783849" y="9177091"/>
            <a:chExt cx="8912604" cy="1783055"/>
          </a:xfrm>
        </p:grpSpPr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37FE74B6-2152-495E-833F-60C5AAD61B4B}"/>
                </a:ext>
              </a:extLst>
            </p:cNvPr>
            <p:cNvSpPr txBox="1"/>
            <p:nvPr/>
          </p:nvSpPr>
          <p:spPr>
            <a:xfrm>
              <a:off x="16306800" y="9177091"/>
              <a:ext cx="7525611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불만사항 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가격대비 만족감 저하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C2DB3E15-0988-4FE0-9F53-A4A58285CCDF}"/>
                </a:ext>
              </a:extLst>
            </p:cNvPr>
            <p:cNvSpPr txBox="1"/>
            <p:nvPr/>
          </p:nvSpPr>
          <p:spPr>
            <a:xfrm>
              <a:off x="16104860" y="9845047"/>
              <a:ext cx="8591593" cy="1115099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낮은 지불 의향 → 가치 불신으로 연결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“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돈 쓸 만큼의 가치가 없다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＂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는 인식이 고착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1878372E-372B-4EB5-941F-46074AF82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5783849" y="9359935"/>
              <a:ext cx="220133" cy="22013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9CED59-E24D-3DE0-BA79-EBA93B8B74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0806680-F6C5-0045-7571-E0F9C17E432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46EADF2-2FF2-2A8D-FB84-FB64D8C776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7E1AD591-7D22-734C-9C1D-33EBB7FC72F2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BD66DB99-B311-B9EB-ED11-258F51CF803B}"/>
              </a:ext>
            </a:extLst>
          </p:cNvPr>
          <p:cNvSpPr txBox="1"/>
          <p:nvPr/>
        </p:nvSpPr>
        <p:spPr>
          <a:xfrm>
            <a:off x="1000187" y="4899037"/>
            <a:ext cx="5308600" cy="1097266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해외여행 지출액의 </a:t>
            </a:r>
            <a:endParaRPr lang="en-US" sz="2400" i="0" u="none" strike="noStrike" dirty="0">
              <a:solidFill>
                <a:srgbClr val="344252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>
              <a:lnSpc>
                <a:spcPct val="116199"/>
              </a:lnSpc>
            </a:pPr>
            <a:r>
              <a:rPr lang="en-US" sz="3200" i="0" u="none" strike="noStrike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30 ~ 50%</a:t>
            </a:r>
            <a:r>
              <a:rPr lang="en-US" sz="32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32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지불의향</a:t>
            </a:r>
            <a:endParaRPr lang="ko-KR" sz="3200" i="0" u="none" strike="noStrike" dirty="0">
              <a:solidFill>
                <a:srgbClr val="344252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3CF9C20-81C0-4BCB-BA3A-F9C12FDF2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5" name="TextBox 32">
            <a:extLst>
              <a:ext uri="{FF2B5EF4-FFF2-40B4-BE49-F238E27FC236}">
                <a16:creationId xmlns:a16="http://schemas.microsoft.com/office/drawing/2014/main" id="{A5DFB0FC-327D-4198-87FF-F208FC728FF9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리서치를 통한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DD7686D-0BBF-4739-8442-6799E39D78B8}"/>
              </a:ext>
            </a:extLst>
          </p:cNvPr>
          <p:cNvSpPr txBox="1"/>
          <p:nvPr/>
        </p:nvSpPr>
        <p:spPr>
          <a:xfrm>
            <a:off x="6096577" y="989845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1F9E8F-BCF9-4265-AE64-FAE2E6A16979}"/>
              </a:ext>
            </a:extLst>
          </p:cNvPr>
          <p:cNvSpPr/>
          <p:nvPr/>
        </p:nvSpPr>
        <p:spPr>
          <a:xfrm>
            <a:off x="9677400" y="6083595"/>
            <a:ext cx="762000" cy="1752601"/>
          </a:xfrm>
          <a:prstGeom prst="rect">
            <a:avLst/>
          </a:prstGeom>
          <a:solidFill>
            <a:srgbClr val="344252"/>
          </a:solidFill>
          <a:ln w="57150">
            <a:solidFill>
              <a:srgbClr val="344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910033-8E5B-4286-A400-BA58F1C16C03}"/>
              </a:ext>
            </a:extLst>
          </p:cNvPr>
          <p:cNvGrpSpPr/>
          <p:nvPr/>
        </p:nvGrpSpPr>
        <p:grpSpPr>
          <a:xfrm>
            <a:off x="7239000" y="5152469"/>
            <a:ext cx="11277600" cy="1683155"/>
            <a:chOff x="6861463" y="5810313"/>
            <a:chExt cx="11277600" cy="1683155"/>
          </a:xfrm>
        </p:grpSpPr>
        <p:pic>
          <p:nvPicPr>
            <p:cNvPr id="12" name="Picture 35">
              <a:extLst>
                <a:ext uri="{FF2B5EF4-FFF2-40B4-BE49-F238E27FC236}">
                  <a16:creationId xmlns:a16="http://schemas.microsoft.com/office/drawing/2014/main" id="{33F6F339-5AE3-4A7A-5381-1A05CD4D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1323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861463" y="5810313"/>
              <a:ext cx="11277600" cy="1683155"/>
            </a:xfrm>
            <a:prstGeom prst="rect">
              <a:avLst/>
            </a:prstGeom>
          </p:spPr>
        </p:pic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DE62743E-56B8-A76F-4DBA-A39106C6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9855" y="6432929"/>
              <a:ext cx="381000" cy="279400"/>
            </a:xfrm>
            <a:prstGeom prst="rect">
              <a:avLst/>
            </a:prstGeom>
          </p:spPr>
        </p:pic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CE21F82C-774A-5D49-6257-9EFD5236DA7C}"/>
                </a:ext>
              </a:extLst>
            </p:cNvPr>
            <p:cNvSpPr txBox="1"/>
            <p:nvPr/>
          </p:nvSpPr>
          <p:spPr>
            <a:xfrm>
              <a:off x="8337693" y="6276599"/>
              <a:ext cx="9572152" cy="1013176"/>
            </a:xfrm>
            <a:prstGeom prst="rect">
              <a:avLst/>
            </a:prstGeom>
          </p:spPr>
          <p:txBody>
            <a:bodyPr lIns="0" tIns="4825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인식 개선하기 위한 방안 마련</a:t>
              </a:r>
              <a:endParaRPr lang="en" sz="4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157910" y="2199643"/>
            <a:ext cx="6479341" cy="56918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정보획득경로와 참고한 인터넷 사이트 빈도 확인</a:t>
            </a:r>
            <a:endParaRPr lang="en" sz="2933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A03FF42C-DE17-9FD3-BD21-C86BF75B3586}"/>
              </a:ext>
            </a:extLst>
          </p:cNvPr>
          <p:cNvSpPr txBox="1"/>
          <p:nvPr/>
        </p:nvSpPr>
        <p:spPr>
          <a:xfrm>
            <a:off x="2368986" y="5065544"/>
            <a:ext cx="10231336" cy="293137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정보획득경로에서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과거 방문경험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추천의 비율이 각각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35.4%,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26.3%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를 차지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주변인이나 과거 방문경험을 늘려야 하지만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개별적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경험적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특성이 강하여 대규모 정책 및 마케팅 개입 용이성이 상대적으로 낮다고 판단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반면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 사이트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앱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은 사용자의 선호도 데이터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검색 등이 집적되는 객관적인 경로이며 활용 및 성과 측정이 용이 → </a:t>
            </a:r>
            <a:r>
              <a:rPr lang="ko-KR" altLang="en-US" sz="28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방안으로 사용</a:t>
            </a:r>
            <a:endParaRPr lang="en-US" altLang="ko-KR" sz="24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99A8A0-A4EC-5FEE-1773-B9EB38AC15E4}"/>
              </a:ext>
            </a:extLst>
          </p:cNvPr>
          <p:cNvGrpSpPr/>
          <p:nvPr/>
        </p:nvGrpSpPr>
        <p:grpSpPr>
          <a:xfrm>
            <a:off x="3739573" y="3733800"/>
            <a:ext cx="6400800" cy="1130300"/>
            <a:chOff x="1524000" y="4001040"/>
            <a:chExt cx="6400800" cy="1130300"/>
          </a:xfrm>
        </p:grpSpPr>
        <p:sp>
          <p:nvSpPr>
            <p:cNvPr id="24" name="TextBox 24"/>
            <p:cNvSpPr txBox="1"/>
            <p:nvPr/>
          </p:nvSpPr>
          <p:spPr>
            <a:xfrm>
              <a:off x="2613363" y="4051028"/>
              <a:ext cx="53114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정보획득경로에 응답한 사람들의 출처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F119874A-DE6B-D2A7-4F91-E3217981B98D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01</a:t>
              </a:r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AC905AC-84CF-4549-A65F-DD76F4CD4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946680"/>
              </p:ext>
            </p:extLst>
          </p:nvPr>
        </p:nvGraphicFramePr>
        <p:xfrm>
          <a:off x="2265465" y="7448586"/>
          <a:ext cx="9518214" cy="528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49A26A7-3CFD-F474-984E-9D72D49E5FFA}"/>
              </a:ext>
            </a:extLst>
          </p:cNvPr>
          <p:cNvGrpSpPr/>
          <p:nvPr/>
        </p:nvGrpSpPr>
        <p:grpSpPr>
          <a:xfrm>
            <a:off x="14331373" y="3733800"/>
            <a:ext cx="6705600" cy="1130300"/>
            <a:chOff x="1524000" y="4001040"/>
            <a:chExt cx="6705600" cy="1130300"/>
          </a:xfrm>
        </p:grpSpPr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4099ACC3-953C-3104-5A1A-DA6FBF0ABD21}"/>
                </a:ext>
              </a:extLst>
            </p:cNvPr>
            <p:cNvSpPr txBox="1"/>
            <p:nvPr/>
          </p:nvSpPr>
          <p:spPr>
            <a:xfrm>
              <a:off x="2613363" y="4051028"/>
              <a:ext cx="56162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참고한 인터넷 사이트에 응답한 사람들의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D8DD428D-8E09-7A3D-E54B-F7A209DEE25F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E593A4B8-8737-79EC-359C-75365556C0EC}"/>
              </a:ext>
            </a:extLst>
          </p:cNvPr>
          <p:cNvSpPr txBox="1"/>
          <p:nvPr/>
        </p:nvSpPr>
        <p:spPr>
          <a:xfrm>
            <a:off x="13013138" y="5074021"/>
            <a:ext cx="10456462" cy="1479179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참고한 인터넷 사이트 순위별 응답한 사람들 모두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웹사이트 커뮤니티 게시판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동영상사이트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순으로 높다는 것을 확인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이러한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 습득방식에 따라 동영상사이트와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에 치중하여 해결방안을 모색하는 전략 채택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89C2566-D68F-4E11-B578-8E93044E4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821133"/>
              </p:ext>
            </p:extLst>
          </p:nvPr>
        </p:nvGraphicFramePr>
        <p:xfrm>
          <a:off x="12600322" y="7438486"/>
          <a:ext cx="10716878" cy="5134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835B85BF-2742-DE57-0A91-27145A79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2A6B273-423F-B35B-1635-51936C44BC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B699EF4-69DD-78FE-EFC4-988CF3B45A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9" name="TextBox 33">
            <a:extLst>
              <a:ext uri="{FF2B5EF4-FFF2-40B4-BE49-F238E27FC236}">
                <a16:creationId xmlns:a16="http://schemas.microsoft.com/office/drawing/2014/main" id="{0B6E68A6-B169-47B1-9126-6D8CBE30D39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9A8DFD2-CC37-4D41-9EE1-589DDDF65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1" name="TextBox 32">
            <a:extLst>
              <a:ext uri="{FF2B5EF4-FFF2-40B4-BE49-F238E27FC236}">
                <a16:creationId xmlns:a16="http://schemas.microsoft.com/office/drawing/2014/main" id="{1A48FA49-D1C2-4933-A602-EC0AE55F5ADB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국민여행조사데이터를 통한 문제 인식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6FACCE0-5775-4026-A2D5-49FFBEDF3C90}"/>
              </a:ext>
            </a:extLst>
          </p:cNvPr>
          <p:cNvSpPr txBox="1"/>
          <p:nvPr/>
        </p:nvSpPr>
        <p:spPr>
          <a:xfrm>
            <a:off x="6157910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인식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D8C7-83EE-75F9-8F0C-9AE12818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85DDAB-3ABD-4F3A-A492-1D2A7665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36" y="8199580"/>
            <a:ext cx="9240942" cy="36097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8C9BCC7-C561-52D1-93EB-F0894391C996}"/>
              </a:ext>
            </a:extLst>
          </p:cNvPr>
          <p:cNvSpPr txBox="1"/>
          <p:nvPr/>
        </p:nvSpPr>
        <p:spPr>
          <a:xfrm>
            <a:off x="10388414" y="8338674"/>
            <a:ext cx="13462186" cy="3182221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한국의 경우 유튜브는 음악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화장품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드라마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한식 등 한류 콘텐츠 산업을 세계적으로 확산시키기 위한 마케팅의 창구로 활용되기도 한다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(Cho &amp; Cho, 2013; Ryu &amp; Byun, 2019)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유튜브 조회수가 높은 인기 채널들의 평균 조회수와 평균 구독자수는 어느 정도 유의미한 상관관계를 보인다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rs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=.458, p=.049).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채널의 조회수와 구독자수가 콘텐츠를 고르는 시청자에게 채널의 영향력을 증명할 수 있으며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인기 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채널로서의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위치를 부여할 만한 지표일 수 있음이 나타났다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설진아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2021).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793CD0-A192-9027-BF38-89901B00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7ABA3C7-6421-DBF2-AB3E-D068F024F4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E08415E-2DFA-4374-9953-3A1723555E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E7CE4E6-6968-0AB0-D280-48B4A5CCF4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8EF0AC48-DF59-469E-AC2F-B772E18EFF6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DC7D5CA-07C3-40D0-95B2-35E39FEE2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FF6F83AC-4149-40A2-9E7F-22A8EBE8712A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사용하는 방안이 효과가 있을까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?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B2B6CD2-4ABF-46FA-93D8-09AC5EED0E5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B0E29CB-7E9B-39D4-FABC-813B2AC5E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5591206"/>
            <a:ext cx="156525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DB6744-574A-4A10-C9E9-AB8019886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2977917"/>
            <a:ext cx="156906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1BA36E-6616-5680-AEBF-BCAFB09A2F10}"/>
              </a:ext>
            </a:extLst>
          </p:cNvPr>
          <p:cNvGrpSpPr/>
          <p:nvPr/>
        </p:nvGrpSpPr>
        <p:grpSpPr>
          <a:xfrm>
            <a:off x="1371600" y="3001248"/>
            <a:ext cx="5937008" cy="2260600"/>
            <a:chOff x="3716580" y="5140589"/>
            <a:chExt cx="5937008" cy="226060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5F4C854-E758-C28F-087F-11E45D0E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838EA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716580" y="5140589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B8A5B792-09F0-D330-F025-0FF794900CB1}"/>
                </a:ext>
              </a:extLst>
            </p:cNvPr>
            <p:cNvSpPr txBox="1"/>
            <p:nvPr/>
          </p:nvSpPr>
          <p:spPr>
            <a:xfrm>
              <a:off x="3754680" y="5611417"/>
              <a:ext cx="5898908" cy="12465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SNS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(Social </a:t>
              </a:r>
              <a:r>
                <a:rPr lang="en-US" sz="4000" b="1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 Network Service)</a:t>
              </a:r>
              <a:endParaRPr lang="en-US" sz="4000" b="1" i="0" u="none" strike="noStrike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25BC47-EE11-E329-FDFD-CBA9A76A71C9}"/>
              </a:ext>
            </a:extLst>
          </p:cNvPr>
          <p:cNvGrpSpPr/>
          <p:nvPr/>
        </p:nvGrpSpPr>
        <p:grpSpPr>
          <a:xfrm>
            <a:off x="1425913" y="5591206"/>
            <a:ext cx="5898908" cy="2260600"/>
            <a:chOff x="3693668" y="7719555"/>
            <a:chExt cx="5898908" cy="22606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69D627B-728E-1966-A805-3E5156E08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2323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693668" y="7719555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8E5F592-E634-553A-1A22-1592E04CF4D8}"/>
                </a:ext>
              </a:extLst>
            </p:cNvPr>
            <p:cNvSpPr txBox="1"/>
            <p:nvPr/>
          </p:nvSpPr>
          <p:spPr>
            <a:xfrm>
              <a:off x="4868984" y="8170794"/>
              <a:ext cx="3670300" cy="13540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OTT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(Over The Top)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4CE809D7-3173-7C69-E9BD-0195D117EEAC}"/>
              </a:ext>
            </a:extLst>
          </p:cNvPr>
          <p:cNvSpPr txBox="1"/>
          <p:nvPr/>
        </p:nvSpPr>
        <p:spPr>
          <a:xfrm>
            <a:off x="7569442" y="5985499"/>
            <a:ext cx="15404858" cy="209558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스마트폰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태블릿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PC,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스마트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TV,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컴퓨터와 같이 다양한 디지털 기기와 인터넷을 통해 여러가지 동영상 콘텐츠를 언제 어디서나 이용할 수 있는 서비스</a:t>
            </a:r>
            <a:endParaRPr lang="en-US" altLang="ko-KR" sz="28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글로벌 디지털 미디어 플랫폼 기업들이 빠르게 성장하며 그 영향력은 국내로 확장 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국내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OTT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서비스 이용률은 지속적으로 증가</a:t>
            </a:r>
            <a:endParaRPr lang="en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2B88023-B2D3-9586-BFAC-5F7C5B2D4DD0}"/>
              </a:ext>
            </a:extLst>
          </p:cNvPr>
          <p:cNvSpPr txBox="1"/>
          <p:nvPr/>
        </p:nvSpPr>
        <p:spPr>
          <a:xfrm>
            <a:off x="7607542" y="3568711"/>
            <a:ext cx="15023858" cy="13080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인 커뮤니티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미디어를 중심으로 친구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동료 및 기타 지인 등을 연결시켜주는 소셜 미디어의 서비스 기능으로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사용자들 간의 실시간 소통과 널리 퍼져 나갈 수 있다는 특징을 바탕으로 새로운 사회적 관계를 창출하고 유지하는 수단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11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80D6-8D33-3972-BA79-6797D22F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E83FA9-A9AB-6466-975F-CEF40B74AE3C}"/>
              </a:ext>
            </a:extLst>
          </p:cNvPr>
          <p:cNvSpPr/>
          <p:nvPr/>
        </p:nvSpPr>
        <p:spPr>
          <a:xfrm>
            <a:off x="12351436" y="2988007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F09F72-2E9E-A2C8-AAFB-4DDC7847145C}"/>
              </a:ext>
            </a:extLst>
          </p:cNvPr>
          <p:cNvSpPr/>
          <p:nvPr/>
        </p:nvSpPr>
        <p:spPr>
          <a:xfrm>
            <a:off x="1014718" y="3015455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C794D2-A7AA-87AB-3842-BE29D992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44" y="4014218"/>
            <a:ext cx="7281554" cy="48911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19BCC9-1C88-746C-068F-8C0BE3CFA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794" y="3335489"/>
            <a:ext cx="2253826" cy="154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4C7A6-387C-E6C0-33A4-7A4606E7BC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90500" y="13360400"/>
            <a:ext cx="24765000" cy="3556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DDA4429-9984-55B0-4C96-844799CA20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030B-DAE6-D05B-8081-2035F035C0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A26CA30C-CF7E-1989-AF83-B4B56020533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0900BA9-A4C5-402C-B014-94988FBC8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9" name="TextBox 32">
            <a:extLst>
              <a:ext uri="{FF2B5EF4-FFF2-40B4-BE49-F238E27FC236}">
                <a16:creationId xmlns:a16="http://schemas.microsoft.com/office/drawing/2014/main" id="{140F4239-55A4-4AB9-A411-2C4AFD3BCA20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사용한 홍보 사례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519F26B-068E-4D71-A515-EA391428D8A3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F2AF27-72A6-F036-52A3-513F1BAFD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7930" y="7301426"/>
            <a:ext cx="3909797" cy="46531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07FD-EBB6-039D-B5E6-BC39829257B6}"/>
              </a:ext>
            </a:extLst>
          </p:cNvPr>
          <p:cNvSpPr txBox="1"/>
          <p:nvPr/>
        </p:nvSpPr>
        <p:spPr>
          <a:xfrm>
            <a:off x="1527296" y="9328228"/>
            <a:ext cx="10736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2024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년 기준 구독자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200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만명 이상의 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빠니보틀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울릉도 여행편이 방영된 이후의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검색량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변화 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시각적인 효과를 줄 수 있는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OTT(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유튜브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해당 지역에 대한 관심도가 증가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39AE07-598D-7A28-F8E3-17B3793C3CF9}"/>
              </a:ext>
            </a:extLst>
          </p:cNvPr>
          <p:cNvGrpSpPr/>
          <p:nvPr/>
        </p:nvGrpSpPr>
        <p:grpSpPr>
          <a:xfrm>
            <a:off x="1118195" y="3254846"/>
            <a:ext cx="5530857" cy="4720390"/>
            <a:chOff x="774306" y="2877740"/>
            <a:chExt cx="5530857" cy="47203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4B85D1-06EB-7075-7C9D-D7A1F6FE1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3169" y="5978788"/>
              <a:ext cx="5217812" cy="16193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D89CA8-8286-6B78-B4B4-C3CFBBC4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54611"/>
            <a:stretch>
              <a:fillRect/>
            </a:stretch>
          </p:blipFill>
          <p:spPr>
            <a:xfrm>
              <a:off x="774306" y="2877740"/>
              <a:ext cx="5530857" cy="3143689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7D5DFA-0ED4-35FA-F860-FA0052842866}"/>
                </a:ext>
              </a:extLst>
            </p:cNvPr>
            <p:cNvSpPr/>
            <p:nvPr/>
          </p:nvSpPr>
          <p:spPr>
            <a:xfrm>
              <a:off x="913968" y="2976238"/>
              <a:ext cx="5248981" cy="4621892"/>
            </a:xfrm>
            <a:prstGeom prst="roundRect">
              <a:avLst>
                <a:gd name="adj" fmla="val 6408"/>
              </a:avLst>
            </a:prstGeom>
            <a:noFill/>
            <a:ln w="762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210142BF-3CB2-7696-2724-6E3CE8545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0151"/>
          <a:stretch>
            <a:fillRect/>
          </a:stretch>
        </p:blipFill>
        <p:spPr>
          <a:xfrm>
            <a:off x="13099445" y="4287462"/>
            <a:ext cx="8925651" cy="27285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20E422-C351-ED64-D17E-A67F7ACB2B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2073" y="7301426"/>
            <a:ext cx="3679143" cy="46619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64E31-699E-744B-AAFE-217C3BB09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6308" r="24382" b="59896"/>
          <a:stretch>
            <a:fillRect/>
          </a:stretch>
        </p:blipFill>
        <p:spPr>
          <a:xfrm>
            <a:off x="12955675" y="3425353"/>
            <a:ext cx="9851786" cy="7340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B9E1F08-AC5B-A16C-5061-1980711134D3}"/>
              </a:ext>
            </a:extLst>
          </p:cNvPr>
          <p:cNvSpPr txBox="1"/>
          <p:nvPr/>
        </p:nvSpPr>
        <p:spPr>
          <a:xfrm>
            <a:off x="18819926" y="11909857"/>
            <a:ext cx="437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국립공주박물관 홈페이지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4B18-AD96-4B6C-9C88-1DDE1A41C9A6}"/>
              </a:ext>
            </a:extLst>
          </p:cNvPr>
          <p:cNvSpPr txBox="1"/>
          <p:nvPr/>
        </p:nvSpPr>
        <p:spPr>
          <a:xfrm>
            <a:off x="13054963" y="11881697"/>
            <a:ext cx="484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국립중앙과학관의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nsmscience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C427301-F01F-B9CD-CF19-3891A67457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03625" y="9356501"/>
            <a:ext cx="5306165" cy="4001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5826294-869C-ABF0-FEA2-002EAC1192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4851" y="9310189"/>
            <a:ext cx="4553585" cy="39058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86179F-A94B-41FA-AF68-26051560F25A}"/>
              </a:ext>
            </a:extLst>
          </p:cNvPr>
          <p:cNvCxnSpPr>
            <a:cxnSpLocks/>
          </p:cNvCxnSpPr>
          <p:nvPr/>
        </p:nvCxnSpPr>
        <p:spPr>
          <a:xfrm flipV="1">
            <a:off x="6506838" y="4495800"/>
            <a:ext cx="3094362" cy="1860094"/>
          </a:xfrm>
          <a:prstGeom prst="straightConnector1">
            <a:avLst/>
          </a:prstGeom>
          <a:ln w="57150">
            <a:solidFill>
              <a:srgbClr val="838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5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데이터분석 툴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3D9E34D-6F3A-402C-883A-161516BF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D24913-78A2-4F00-9FED-AF55A2881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2179438" y="5635658"/>
            <a:ext cx="1489284" cy="10655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379110-2A6E-49CF-894B-984AD679F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912" y="3694490"/>
            <a:ext cx="10138040" cy="5520715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554B7013-1C6B-444D-9301-A7CFFA7D360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DD769A-696A-4CC6-9C12-B492D638AA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223" y="3917539"/>
            <a:ext cx="987875" cy="88368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7D73F63-339E-404F-8323-92968F0197E9}"/>
              </a:ext>
            </a:extLst>
          </p:cNvPr>
          <p:cNvGrpSpPr/>
          <p:nvPr/>
        </p:nvGrpSpPr>
        <p:grpSpPr>
          <a:xfrm>
            <a:off x="1689643" y="10071607"/>
            <a:ext cx="21322214" cy="2482965"/>
            <a:chOff x="1670593" y="9437062"/>
            <a:chExt cx="21322214" cy="248296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482B803-2A8F-4F87-AF82-6D55CFE63205}"/>
                </a:ext>
              </a:extLst>
            </p:cNvPr>
            <p:cNvGrpSpPr/>
            <p:nvPr/>
          </p:nvGrpSpPr>
          <p:grpSpPr>
            <a:xfrm>
              <a:off x="5273387" y="9679409"/>
              <a:ext cx="15621693" cy="1981200"/>
              <a:chOff x="5273387" y="9679409"/>
              <a:chExt cx="15621693" cy="19812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58EAED8-69C9-49E6-9B3C-D29E52CD9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387" y="9679409"/>
                <a:ext cx="4876800" cy="19812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46AD0AD-87D9-4B9B-B698-AFBCDE21A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107" b="39493"/>
              <a:stretch/>
            </p:blipFill>
            <p:spPr>
              <a:xfrm>
                <a:off x="10744200" y="10112135"/>
                <a:ext cx="4762500" cy="106680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092E735-0AE8-46A5-AD75-8C6365E77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612" b="36589"/>
              <a:stretch/>
            </p:blipFill>
            <p:spPr>
              <a:xfrm>
                <a:off x="16132580" y="9902610"/>
                <a:ext cx="4762500" cy="1276325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00F858-3CCD-4B3D-894F-00F6DADF9194}"/>
                </a:ext>
              </a:extLst>
            </p:cNvPr>
            <p:cNvGrpSpPr/>
            <p:nvPr/>
          </p:nvGrpSpPr>
          <p:grpSpPr>
            <a:xfrm>
              <a:off x="1670593" y="9437062"/>
              <a:ext cx="21322214" cy="2482965"/>
              <a:chOff x="1670593" y="9437062"/>
              <a:chExt cx="21322214" cy="24829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677CC5-E81A-4CE8-A195-EFAEC9217746}"/>
                  </a:ext>
                </a:extLst>
              </p:cNvPr>
              <p:cNvSpPr txBox="1"/>
              <p:nvPr/>
            </p:nvSpPr>
            <p:spPr>
              <a:xfrm>
                <a:off x="2048913" y="10390147"/>
                <a:ext cx="28800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>
                    <a:latin typeface="프리젠테이션 5 Medium" pitchFamily="2" charset="-127"/>
                    <a:ea typeface="프리젠테이션 5 Medium" pitchFamily="2" charset="-127"/>
                  </a:rPr>
                  <a:t>관련 라이브러리</a:t>
                </a:r>
                <a:endParaRPr lang="en-US" altLang="ko-KR" sz="3200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6318F25-B896-4CA7-9AEC-D611F896712F}"/>
                  </a:ext>
                </a:extLst>
              </p:cNvPr>
              <p:cNvSpPr/>
              <p:nvPr/>
            </p:nvSpPr>
            <p:spPr>
              <a:xfrm>
                <a:off x="1670593" y="9437062"/>
                <a:ext cx="21322214" cy="2482965"/>
              </a:xfrm>
              <a:prstGeom prst="rect">
                <a:avLst/>
              </a:prstGeom>
              <a:noFill/>
              <a:ln w="28575">
                <a:solidFill>
                  <a:srgbClr val="7F86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F2D35ADB-7EBC-4909-994F-3CBBE2608DB7}"/>
              </a:ext>
            </a:extLst>
          </p:cNvPr>
          <p:cNvSpPr txBox="1"/>
          <p:nvPr/>
        </p:nvSpPr>
        <p:spPr>
          <a:xfrm>
            <a:off x="14138104" y="3662245"/>
            <a:ext cx="8873753" cy="134286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구글 드라이브에서 원본 데이터를 수집</a:t>
            </a:r>
            <a:r>
              <a:rPr lang="en-US" altLang="ko-KR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및 저장</a:t>
            </a:r>
            <a:endParaRPr lang="en-US" altLang="ko-KR" sz="3600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팀원들과 드라이브 공유</a:t>
            </a:r>
            <a:r>
              <a:rPr lang="en-US" altLang="ko-KR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9072E8-4356-48D5-8E23-71CE214B1E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5" y="7488207"/>
            <a:ext cx="1165792" cy="1165792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2813CCEA-EC6E-4844-B1CC-1CF88185D53F}"/>
              </a:ext>
            </a:extLst>
          </p:cNvPr>
          <p:cNvSpPr txBox="1"/>
          <p:nvPr/>
        </p:nvSpPr>
        <p:spPr>
          <a:xfrm>
            <a:off x="14250763" y="5894601"/>
            <a:ext cx="9320163" cy="73239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Colab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을 통해 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드라이브 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데이터를 연결하고 분석 코드 실행</a:t>
            </a:r>
            <a:endParaRPr lang="en-US" altLang="ko-KR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956426-1687-4E07-AE6D-13141BD677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2488" y="4642804"/>
            <a:ext cx="4038600" cy="108978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998306B-AA59-454C-8BBA-5F844E609490}"/>
              </a:ext>
            </a:extLst>
          </p:cNvPr>
          <p:cNvCxnSpPr/>
          <p:nvPr/>
        </p:nvCxnSpPr>
        <p:spPr>
          <a:xfrm>
            <a:off x="18532880" y="4774916"/>
            <a:ext cx="0" cy="957668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2">
            <a:extLst>
              <a:ext uri="{FF2B5EF4-FFF2-40B4-BE49-F238E27FC236}">
                <a16:creationId xmlns:a16="http://schemas.microsoft.com/office/drawing/2014/main" id="{D553140B-AF41-47E6-99E5-5AAA0DDA39AE}"/>
              </a:ext>
            </a:extLst>
          </p:cNvPr>
          <p:cNvSpPr txBox="1"/>
          <p:nvPr/>
        </p:nvSpPr>
        <p:spPr>
          <a:xfrm>
            <a:off x="14250763" y="7280016"/>
            <a:ext cx="9599837" cy="2138569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파일 크기가 큰 신한카드데이터의 경우 </a:t>
            </a:r>
            <a:r>
              <a:rPr lang="en-US" altLang="ko-KR" sz="36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VSC</a:t>
            </a:r>
            <a:r>
              <a:rPr lang="en-US" altLang="ko-KR" sz="3600" b="0" i="0" u="none" strike="noStrike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ode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를 활용하여 대용량 파일 처리 코드를 작성하고 필요한 데이터만 효율적으로 추출</a:t>
            </a:r>
            <a:endParaRPr lang="en-US" altLang="ko-KR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99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1600" y="43688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68493" y="4400900"/>
            <a:ext cx="24130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217900" y="4406900"/>
            <a:ext cx="24130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14490700" y="5600700"/>
            <a:ext cx="1714500" cy="5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06600" y="4940300"/>
            <a:ext cx="11684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2300" y="5600700"/>
            <a:ext cx="13970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6700" y="5164859"/>
            <a:ext cx="3530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2993" y="7326502"/>
            <a:ext cx="6165608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문화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환경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측면에 대한 데이터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CFD624-79DB-4724-BC5A-BF74876181EE}"/>
              </a:ext>
            </a:extLst>
          </p:cNvPr>
          <p:cNvGrpSpPr/>
          <p:nvPr/>
        </p:nvGrpSpPr>
        <p:grpSpPr>
          <a:xfrm>
            <a:off x="9595543" y="4984750"/>
            <a:ext cx="1358900" cy="1181100"/>
            <a:chOff x="9519225" y="5004150"/>
            <a:chExt cx="1358900" cy="1181100"/>
          </a:xfrm>
        </p:grpSpPr>
        <p:sp>
          <p:nvSpPr>
            <p:cNvPr id="22" name="TextBox 22"/>
            <p:cNvSpPr txBox="1"/>
            <p:nvPr/>
          </p:nvSpPr>
          <p:spPr>
            <a:xfrm>
              <a:off x="9519225" y="5664550"/>
              <a:ext cx="13589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2933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STEP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82725" y="5004150"/>
              <a:ext cx="1219200" cy="7620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4266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475025" y="5228709"/>
            <a:ext cx="2755900" cy="80414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535400" y="7356020"/>
            <a:ext cx="7581900" cy="260309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행정구역별로 관광 잠재력 지수와 관광객 실적 비교</a:t>
            </a:r>
            <a:endParaRPr lang="en-US" altLang="ko-KR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해당 지역에 대한 관광지 자체의 매력도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는 높은데 관광객 실적이 적은 지역을 비인기지역으로 선택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725900" y="5638800"/>
            <a:ext cx="13716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891000" y="4978400"/>
            <a:ext cx="10541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923000" y="5232400"/>
            <a:ext cx="3251200" cy="749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 추출</a:t>
            </a:r>
            <a:endParaRPr lang="ko-KR" altLang="ko-KR" sz="4266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7B4EDFC9-9FF8-4197-802A-BEA6C41AE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1" name="TextBox 32">
            <a:extLst>
              <a:ext uri="{FF2B5EF4-FFF2-40B4-BE49-F238E27FC236}">
                <a16:creationId xmlns:a16="http://schemas.microsoft.com/office/drawing/2014/main" id="{C60F88DE-1503-4459-BE56-65D9F09B045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분석 단계 정리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3C588BEB-AF04-4C10-A0CD-2C9C52C98CE1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 단계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E480D411-FE9B-C95B-E7AD-034AFD8769B6}"/>
              </a:ext>
            </a:extLst>
          </p:cNvPr>
          <p:cNvSpPr txBox="1"/>
          <p:nvPr/>
        </p:nvSpPr>
        <p:spPr>
          <a:xfrm>
            <a:off x="11690925" y="5296250"/>
            <a:ext cx="3657600" cy="15176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광객 실적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04C36A4-9108-FF7D-967F-D1168699D788}"/>
              </a:ext>
            </a:extLst>
          </p:cNvPr>
          <p:cNvSpPr txBox="1"/>
          <p:nvPr/>
        </p:nvSpPr>
        <p:spPr>
          <a:xfrm>
            <a:off x="8752493" y="7289974"/>
            <a:ext cx="6870702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관광객 실적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관광지내 내국인 총계 </a:t>
            </a:r>
            <a:r>
              <a:rPr lang="en-US" altLang="ko-KR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/ </a:t>
            </a: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 개수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55BC42EC-2CB3-4094-9BB6-8BBE2FB7A5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7344410" y="5604167"/>
            <a:ext cx="1714500" cy="5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7171</TotalTime>
  <Words>3698</Words>
  <Application>Microsoft Office PowerPoint</Application>
  <PresentationFormat>사용자 지정</PresentationFormat>
  <Paragraphs>460</Paragraphs>
  <Slides>26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넥슨Lv2고딕 Bold</vt:lpstr>
      <vt:lpstr>맑은 고딕</vt:lpstr>
      <vt:lpstr>Arial</vt:lpstr>
      <vt:lpstr>프리젠테이션 4 Regular</vt:lpstr>
      <vt:lpstr>넥슨Lv2고딕 Medium</vt:lpstr>
      <vt:lpstr>프리젠테이션 5 Medium</vt:lpstr>
      <vt:lpstr>Calibri</vt:lpstr>
      <vt:lpstr>프리젠테이션 6 SemiBold</vt:lpstr>
      <vt:lpstr>프리젠테이션 3 Light</vt:lpstr>
      <vt:lpstr>프리젠테이션 7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FullName</cp:lastModifiedBy>
  <cp:revision>817</cp:revision>
  <dcterms:created xsi:type="dcterms:W3CDTF">2006-08-16T00:00:00Z</dcterms:created>
  <dcterms:modified xsi:type="dcterms:W3CDTF">2025-12-01T08:50:07Z</dcterms:modified>
</cp:coreProperties>
</file>